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446" r:id="rId2"/>
    <p:sldId id="407" r:id="rId3"/>
    <p:sldId id="448" r:id="rId4"/>
    <p:sldId id="437" r:id="rId5"/>
    <p:sldId id="438" r:id="rId6"/>
    <p:sldId id="439" r:id="rId7"/>
    <p:sldId id="440" r:id="rId8"/>
    <p:sldId id="433" r:id="rId9"/>
    <p:sldId id="436" r:id="rId10"/>
    <p:sldId id="411" r:id="rId11"/>
    <p:sldId id="422" r:id="rId12"/>
    <p:sldId id="412" r:id="rId13"/>
    <p:sldId id="423" r:id="rId14"/>
    <p:sldId id="413" r:id="rId15"/>
    <p:sldId id="424" r:id="rId16"/>
    <p:sldId id="414" r:id="rId17"/>
    <p:sldId id="425" r:id="rId18"/>
    <p:sldId id="415" r:id="rId19"/>
    <p:sldId id="426" r:id="rId20"/>
    <p:sldId id="416" r:id="rId21"/>
    <p:sldId id="427" r:id="rId22"/>
    <p:sldId id="417" r:id="rId23"/>
    <p:sldId id="428" r:id="rId24"/>
    <p:sldId id="418" r:id="rId25"/>
    <p:sldId id="429" r:id="rId26"/>
    <p:sldId id="419" r:id="rId27"/>
    <p:sldId id="430" r:id="rId28"/>
    <p:sldId id="420" r:id="rId29"/>
    <p:sldId id="431" r:id="rId30"/>
    <p:sldId id="421" r:id="rId31"/>
    <p:sldId id="432" r:id="rId32"/>
    <p:sldId id="434" r:id="rId33"/>
    <p:sldId id="441" r:id="rId34"/>
    <p:sldId id="442" r:id="rId35"/>
    <p:sldId id="443" r:id="rId36"/>
    <p:sldId id="444" r:id="rId37"/>
    <p:sldId id="449" r:id="rId38"/>
    <p:sldId id="435" r:id="rId39"/>
    <p:sldId id="450" r:id="rId40"/>
    <p:sldId id="44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176" userDrawn="1">
          <p15:clr>
            <a:srgbClr val="A4A3A4"/>
          </p15:clr>
        </p15:guide>
        <p15:guide id="3" pos="4488" userDrawn="1">
          <p15:clr>
            <a:srgbClr val="A4A3A4"/>
          </p15:clr>
        </p15:guide>
        <p15:guide id="4" pos="6144" userDrawn="1">
          <p15:clr>
            <a:srgbClr val="A4A3A4"/>
          </p15:clr>
        </p15:guide>
        <p15:guide id="5" pos="3120" userDrawn="1">
          <p15:clr>
            <a:srgbClr val="A4A3A4"/>
          </p15:clr>
        </p15:guide>
        <p15:guide id="6"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0"/>
  </p:normalViewPr>
  <p:slideViewPr>
    <p:cSldViewPr snapToGrid="0">
      <p:cViewPr varScale="1">
        <p:scale>
          <a:sx n="65" d="100"/>
          <a:sy n="65" d="100"/>
        </p:scale>
        <p:origin x="930" y="-240"/>
      </p:cViewPr>
      <p:guideLst>
        <p:guide pos="1176"/>
        <p:guide pos="4488"/>
        <p:guide pos="6144"/>
        <p:guide pos="312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notesMaster" Target="notesMasters/notesMaster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AECD61-2553-4EC1-B55C-C7EBF84E9453}"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D08787-5F88-4F14-A151-580CA4E6EB1D}" type="slidenum">
              <a:rPr lang="en-US" smtClean="0"/>
              <a:t>‹#›</a:t>
            </a:fld>
            <a:endParaRPr lang="en-US"/>
          </a:p>
        </p:txBody>
      </p:sp>
    </p:spTree>
    <p:extLst>
      <p:ext uri="{BB962C8B-B14F-4D97-AF65-F5344CB8AC3E}">
        <p14:creationId xmlns:p14="http://schemas.microsoft.com/office/powerpoint/2010/main" val="2246548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D08787-5F88-4F14-A151-580CA4E6EB1D}" type="slidenum">
              <a:rPr lang="en-US" smtClean="0"/>
              <a:t>5</a:t>
            </a:fld>
            <a:endParaRPr lang="en-US"/>
          </a:p>
        </p:txBody>
      </p:sp>
    </p:spTree>
    <p:extLst>
      <p:ext uri="{BB962C8B-B14F-4D97-AF65-F5344CB8AC3E}">
        <p14:creationId xmlns:p14="http://schemas.microsoft.com/office/powerpoint/2010/main" val="2671975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D08787-5F88-4F14-A151-580CA4E6EB1D}" type="slidenum">
              <a:rPr lang="en-US" smtClean="0"/>
              <a:t>6</a:t>
            </a:fld>
            <a:endParaRPr lang="en-US"/>
          </a:p>
        </p:txBody>
      </p:sp>
    </p:spTree>
    <p:extLst>
      <p:ext uri="{BB962C8B-B14F-4D97-AF65-F5344CB8AC3E}">
        <p14:creationId xmlns:p14="http://schemas.microsoft.com/office/powerpoint/2010/main" val="1365998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D08787-5F88-4F14-A151-580CA4E6EB1D}" type="slidenum">
              <a:rPr lang="en-US" smtClean="0"/>
              <a:t>7</a:t>
            </a:fld>
            <a:endParaRPr lang="en-US"/>
          </a:p>
        </p:txBody>
      </p:sp>
    </p:spTree>
    <p:extLst>
      <p:ext uri="{BB962C8B-B14F-4D97-AF65-F5344CB8AC3E}">
        <p14:creationId xmlns:p14="http://schemas.microsoft.com/office/powerpoint/2010/main" val="527361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99BFA-83E2-DF77-4A14-3EB170F594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5DD4C6-10C4-3A03-16DE-2C7F53347B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F43EC99-B00C-A605-6631-6AB107ABE32B}"/>
              </a:ext>
            </a:extLst>
          </p:cNvPr>
          <p:cNvSpPr>
            <a:spLocks noGrp="1"/>
          </p:cNvSpPr>
          <p:nvPr>
            <p:ph type="dt" sz="half" idx="10"/>
          </p:nvPr>
        </p:nvSpPr>
        <p:spPr/>
        <p:txBody>
          <a:bodyPr/>
          <a:lstStyle/>
          <a:p>
            <a:fld id="{86AE19BD-C59D-4FB1-8D31-0786FFA1E391}" type="datetimeFigureOut">
              <a:rPr lang="en-US" smtClean="0"/>
              <a:t>11/25/2024</a:t>
            </a:fld>
            <a:endParaRPr lang="en-US"/>
          </a:p>
        </p:txBody>
      </p:sp>
      <p:sp>
        <p:nvSpPr>
          <p:cNvPr id="5" name="Footer Placeholder 4">
            <a:extLst>
              <a:ext uri="{FF2B5EF4-FFF2-40B4-BE49-F238E27FC236}">
                <a16:creationId xmlns:a16="http://schemas.microsoft.com/office/drawing/2014/main" id="{9C7CF1F6-C234-E3BA-233D-2B4F3F99D2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57D894-E39B-760C-FA99-8BD93D652932}"/>
              </a:ext>
            </a:extLst>
          </p:cNvPr>
          <p:cNvSpPr>
            <a:spLocks noGrp="1"/>
          </p:cNvSpPr>
          <p:nvPr>
            <p:ph type="sldNum" sz="quarter" idx="12"/>
          </p:nvPr>
        </p:nvSpPr>
        <p:spPr/>
        <p:txBody>
          <a:bodyPr/>
          <a:lstStyle/>
          <a:p>
            <a:fld id="{3D1ABB42-D38D-44E2-A443-B684DA65F029}" type="slidenum">
              <a:rPr lang="en-US" smtClean="0"/>
              <a:t>‹#›</a:t>
            </a:fld>
            <a:endParaRPr lang="en-US"/>
          </a:p>
        </p:txBody>
      </p:sp>
    </p:spTree>
    <p:extLst>
      <p:ext uri="{BB962C8B-B14F-4D97-AF65-F5344CB8AC3E}">
        <p14:creationId xmlns:p14="http://schemas.microsoft.com/office/powerpoint/2010/main" val="2223723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5FA8-ECB8-F17A-69FF-35F89EBC52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017DD0-816D-FBDB-D1F0-3883E5543D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FDA58-EA9E-52DB-34BE-2EA74CDC1BB7}"/>
              </a:ext>
            </a:extLst>
          </p:cNvPr>
          <p:cNvSpPr>
            <a:spLocks noGrp="1"/>
          </p:cNvSpPr>
          <p:nvPr>
            <p:ph type="dt" sz="half" idx="10"/>
          </p:nvPr>
        </p:nvSpPr>
        <p:spPr/>
        <p:txBody>
          <a:bodyPr/>
          <a:lstStyle/>
          <a:p>
            <a:fld id="{86AE19BD-C59D-4FB1-8D31-0786FFA1E391}" type="datetimeFigureOut">
              <a:rPr lang="en-US" smtClean="0"/>
              <a:t>11/25/2024</a:t>
            </a:fld>
            <a:endParaRPr lang="en-US"/>
          </a:p>
        </p:txBody>
      </p:sp>
      <p:sp>
        <p:nvSpPr>
          <p:cNvPr id="5" name="Footer Placeholder 4">
            <a:extLst>
              <a:ext uri="{FF2B5EF4-FFF2-40B4-BE49-F238E27FC236}">
                <a16:creationId xmlns:a16="http://schemas.microsoft.com/office/drawing/2014/main" id="{6E1380E7-6925-11F2-758F-49B27D02C0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56806B-4224-8D5A-3053-318A70AB617D}"/>
              </a:ext>
            </a:extLst>
          </p:cNvPr>
          <p:cNvSpPr>
            <a:spLocks noGrp="1"/>
          </p:cNvSpPr>
          <p:nvPr>
            <p:ph type="sldNum" sz="quarter" idx="12"/>
          </p:nvPr>
        </p:nvSpPr>
        <p:spPr/>
        <p:txBody>
          <a:bodyPr/>
          <a:lstStyle/>
          <a:p>
            <a:fld id="{3D1ABB42-D38D-44E2-A443-B684DA65F029}" type="slidenum">
              <a:rPr lang="en-US" smtClean="0"/>
              <a:t>‹#›</a:t>
            </a:fld>
            <a:endParaRPr lang="en-US"/>
          </a:p>
        </p:txBody>
      </p:sp>
    </p:spTree>
    <p:extLst>
      <p:ext uri="{BB962C8B-B14F-4D97-AF65-F5344CB8AC3E}">
        <p14:creationId xmlns:p14="http://schemas.microsoft.com/office/powerpoint/2010/main" val="3466969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268E60-F9FF-3A87-EAF6-2FC70260D09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06E4EE-3FA1-3DD1-81BB-6CC0D42FDB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126A28-C141-22B9-EED0-E4F51D7E04E7}"/>
              </a:ext>
            </a:extLst>
          </p:cNvPr>
          <p:cNvSpPr>
            <a:spLocks noGrp="1"/>
          </p:cNvSpPr>
          <p:nvPr>
            <p:ph type="dt" sz="half" idx="10"/>
          </p:nvPr>
        </p:nvSpPr>
        <p:spPr/>
        <p:txBody>
          <a:bodyPr/>
          <a:lstStyle/>
          <a:p>
            <a:fld id="{86AE19BD-C59D-4FB1-8D31-0786FFA1E391}" type="datetimeFigureOut">
              <a:rPr lang="en-US" smtClean="0"/>
              <a:t>11/25/2024</a:t>
            </a:fld>
            <a:endParaRPr lang="en-US"/>
          </a:p>
        </p:txBody>
      </p:sp>
      <p:sp>
        <p:nvSpPr>
          <p:cNvPr id="5" name="Footer Placeholder 4">
            <a:extLst>
              <a:ext uri="{FF2B5EF4-FFF2-40B4-BE49-F238E27FC236}">
                <a16:creationId xmlns:a16="http://schemas.microsoft.com/office/drawing/2014/main" id="{7B8D2158-42FA-C220-2370-3534E4EC5C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FED83B-78DC-7359-8995-5373EF0F550B}"/>
              </a:ext>
            </a:extLst>
          </p:cNvPr>
          <p:cNvSpPr>
            <a:spLocks noGrp="1"/>
          </p:cNvSpPr>
          <p:nvPr>
            <p:ph type="sldNum" sz="quarter" idx="12"/>
          </p:nvPr>
        </p:nvSpPr>
        <p:spPr/>
        <p:txBody>
          <a:bodyPr/>
          <a:lstStyle/>
          <a:p>
            <a:fld id="{3D1ABB42-D38D-44E2-A443-B684DA65F029}" type="slidenum">
              <a:rPr lang="en-US" smtClean="0"/>
              <a:t>‹#›</a:t>
            </a:fld>
            <a:endParaRPr lang="en-US"/>
          </a:p>
        </p:txBody>
      </p:sp>
    </p:spTree>
    <p:extLst>
      <p:ext uri="{BB962C8B-B14F-4D97-AF65-F5344CB8AC3E}">
        <p14:creationId xmlns:p14="http://schemas.microsoft.com/office/powerpoint/2010/main" val="1621908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3B40B-807C-1D0C-2063-AC7CEE0B09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D0E8C0-8E73-E59A-8FA3-906CF2ECC9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BB835C-4FAB-814F-40AC-2ABAEE3A0535}"/>
              </a:ext>
            </a:extLst>
          </p:cNvPr>
          <p:cNvSpPr>
            <a:spLocks noGrp="1"/>
          </p:cNvSpPr>
          <p:nvPr>
            <p:ph type="dt" sz="half" idx="10"/>
          </p:nvPr>
        </p:nvSpPr>
        <p:spPr/>
        <p:txBody>
          <a:bodyPr/>
          <a:lstStyle/>
          <a:p>
            <a:fld id="{86AE19BD-C59D-4FB1-8D31-0786FFA1E391}" type="datetimeFigureOut">
              <a:rPr lang="en-US" smtClean="0"/>
              <a:t>11/25/2024</a:t>
            </a:fld>
            <a:endParaRPr lang="en-US"/>
          </a:p>
        </p:txBody>
      </p:sp>
      <p:sp>
        <p:nvSpPr>
          <p:cNvPr id="5" name="Footer Placeholder 4">
            <a:extLst>
              <a:ext uri="{FF2B5EF4-FFF2-40B4-BE49-F238E27FC236}">
                <a16:creationId xmlns:a16="http://schemas.microsoft.com/office/drawing/2014/main" id="{F786855D-990F-DAE4-EA6C-E4C80B49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4410D2-FBD4-679B-F59E-F7F54DE5F129}"/>
              </a:ext>
            </a:extLst>
          </p:cNvPr>
          <p:cNvSpPr>
            <a:spLocks noGrp="1"/>
          </p:cNvSpPr>
          <p:nvPr>
            <p:ph type="sldNum" sz="quarter" idx="12"/>
          </p:nvPr>
        </p:nvSpPr>
        <p:spPr/>
        <p:txBody>
          <a:bodyPr/>
          <a:lstStyle/>
          <a:p>
            <a:fld id="{3D1ABB42-D38D-44E2-A443-B684DA65F029}" type="slidenum">
              <a:rPr lang="en-US" smtClean="0"/>
              <a:t>‹#›</a:t>
            </a:fld>
            <a:endParaRPr lang="en-US"/>
          </a:p>
        </p:txBody>
      </p:sp>
    </p:spTree>
    <p:extLst>
      <p:ext uri="{BB962C8B-B14F-4D97-AF65-F5344CB8AC3E}">
        <p14:creationId xmlns:p14="http://schemas.microsoft.com/office/powerpoint/2010/main" val="3612537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F9130-AB2B-2FE2-64E4-4657A2B413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B1F398-2A7F-10CD-2E5B-7671001F8A9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24D1CF-8DAC-911C-28B4-A3F64ACBD9E9}"/>
              </a:ext>
            </a:extLst>
          </p:cNvPr>
          <p:cNvSpPr>
            <a:spLocks noGrp="1"/>
          </p:cNvSpPr>
          <p:nvPr>
            <p:ph type="dt" sz="half" idx="10"/>
          </p:nvPr>
        </p:nvSpPr>
        <p:spPr/>
        <p:txBody>
          <a:bodyPr/>
          <a:lstStyle/>
          <a:p>
            <a:fld id="{86AE19BD-C59D-4FB1-8D31-0786FFA1E391}" type="datetimeFigureOut">
              <a:rPr lang="en-US" smtClean="0"/>
              <a:t>11/25/2024</a:t>
            </a:fld>
            <a:endParaRPr lang="en-US"/>
          </a:p>
        </p:txBody>
      </p:sp>
      <p:sp>
        <p:nvSpPr>
          <p:cNvPr id="5" name="Footer Placeholder 4">
            <a:extLst>
              <a:ext uri="{FF2B5EF4-FFF2-40B4-BE49-F238E27FC236}">
                <a16:creationId xmlns:a16="http://schemas.microsoft.com/office/drawing/2014/main" id="{A7D773E0-0F67-3F57-4B4B-D48F36C780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606F11-3E12-F06D-13DB-CC6257CC7768}"/>
              </a:ext>
            </a:extLst>
          </p:cNvPr>
          <p:cNvSpPr>
            <a:spLocks noGrp="1"/>
          </p:cNvSpPr>
          <p:nvPr>
            <p:ph type="sldNum" sz="quarter" idx="12"/>
          </p:nvPr>
        </p:nvSpPr>
        <p:spPr/>
        <p:txBody>
          <a:bodyPr/>
          <a:lstStyle/>
          <a:p>
            <a:fld id="{3D1ABB42-D38D-44E2-A443-B684DA65F029}" type="slidenum">
              <a:rPr lang="en-US" smtClean="0"/>
              <a:t>‹#›</a:t>
            </a:fld>
            <a:endParaRPr lang="en-US"/>
          </a:p>
        </p:txBody>
      </p:sp>
    </p:spTree>
    <p:extLst>
      <p:ext uri="{BB962C8B-B14F-4D97-AF65-F5344CB8AC3E}">
        <p14:creationId xmlns:p14="http://schemas.microsoft.com/office/powerpoint/2010/main" val="413202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0FD22-25A7-D8C1-699C-B85E912568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9528A4-75EC-9203-A501-FB2E37608B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0E0738-1101-DC71-32F4-720BAD8A62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BB9B74-ADFE-1977-501A-639AA5AE7CA6}"/>
              </a:ext>
            </a:extLst>
          </p:cNvPr>
          <p:cNvSpPr>
            <a:spLocks noGrp="1"/>
          </p:cNvSpPr>
          <p:nvPr>
            <p:ph type="dt" sz="half" idx="10"/>
          </p:nvPr>
        </p:nvSpPr>
        <p:spPr/>
        <p:txBody>
          <a:bodyPr/>
          <a:lstStyle/>
          <a:p>
            <a:fld id="{86AE19BD-C59D-4FB1-8D31-0786FFA1E391}" type="datetimeFigureOut">
              <a:rPr lang="en-US" smtClean="0"/>
              <a:t>11/25/2024</a:t>
            </a:fld>
            <a:endParaRPr lang="en-US"/>
          </a:p>
        </p:txBody>
      </p:sp>
      <p:sp>
        <p:nvSpPr>
          <p:cNvPr id="6" name="Footer Placeholder 5">
            <a:extLst>
              <a:ext uri="{FF2B5EF4-FFF2-40B4-BE49-F238E27FC236}">
                <a16:creationId xmlns:a16="http://schemas.microsoft.com/office/drawing/2014/main" id="{0420FADB-67D4-3A54-94C7-C2A0D1195D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DCA4AC-A214-8E17-E117-D9009E4EF5DA}"/>
              </a:ext>
            </a:extLst>
          </p:cNvPr>
          <p:cNvSpPr>
            <a:spLocks noGrp="1"/>
          </p:cNvSpPr>
          <p:nvPr>
            <p:ph type="sldNum" sz="quarter" idx="12"/>
          </p:nvPr>
        </p:nvSpPr>
        <p:spPr/>
        <p:txBody>
          <a:bodyPr/>
          <a:lstStyle/>
          <a:p>
            <a:fld id="{3D1ABB42-D38D-44E2-A443-B684DA65F029}" type="slidenum">
              <a:rPr lang="en-US" smtClean="0"/>
              <a:t>‹#›</a:t>
            </a:fld>
            <a:endParaRPr lang="en-US"/>
          </a:p>
        </p:txBody>
      </p:sp>
    </p:spTree>
    <p:extLst>
      <p:ext uri="{BB962C8B-B14F-4D97-AF65-F5344CB8AC3E}">
        <p14:creationId xmlns:p14="http://schemas.microsoft.com/office/powerpoint/2010/main" val="3365629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4A05-3AE6-1092-43F4-2D0000CECA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74B606-EC87-2AC9-3D6A-FE00B5E539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AD94D6-B98E-D61A-E39A-A3CD451D5B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739A8A-4D78-D61F-2C56-A5FE0E1DAE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8C3614-98ED-6B67-BAAA-19F9B3C7E5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C46C66-1EDE-D27C-2455-33F0E001A434}"/>
              </a:ext>
            </a:extLst>
          </p:cNvPr>
          <p:cNvSpPr>
            <a:spLocks noGrp="1"/>
          </p:cNvSpPr>
          <p:nvPr>
            <p:ph type="dt" sz="half" idx="10"/>
          </p:nvPr>
        </p:nvSpPr>
        <p:spPr/>
        <p:txBody>
          <a:bodyPr/>
          <a:lstStyle/>
          <a:p>
            <a:fld id="{86AE19BD-C59D-4FB1-8D31-0786FFA1E391}" type="datetimeFigureOut">
              <a:rPr lang="en-US" smtClean="0"/>
              <a:t>11/25/2024</a:t>
            </a:fld>
            <a:endParaRPr lang="en-US"/>
          </a:p>
        </p:txBody>
      </p:sp>
      <p:sp>
        <p:nvSpPr>
          <p:cNvPr id="8" name="Footer Placeholder 7">
            <a:extLst>
              <a:ext uri="{FF2B5EF4-FFF2-40B4-BE49-F238E27FC236}">
                <a16:creationId xmlns:a16="http://schemas.microsoft.com/office/drawing/2014/main" id="{F774716D-AFB3-FCF0-C3ED-5FAE2CA073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278CAC-8D7C-296F-4887-149D30127F10}"/>
              </a:ext>
            </a:extLst>
          </p:cNvPr>
          <p:cNvSpPr>
            <a:spLocks noGrp="1"/>
          </p:cNvSpPr>
          <p:nvPr>
            <p:ph type="sldNum" sz="quarter" idx="12"/>
          </p:nvPr>
        </p:nvSpPr>
        <p:spPr/>
        <p:txBody>
          <a:bodyPr/>
          <a:lstStyle/>
          <a:p>
            <a:fld id="{3D1ABB42-D38D-44E2-A443-B684DA65F029}" type="slidenum">
              <a:rPr lang="en-US" smtClean="0"/>
              <a:t>‹#›</a:t>
            </a:fld>
            <a:endParaRPr lang="en-US"/>
          </a:p>
        </p:txBody>
      </p:sp>
    </p:spTree>
    <p:extLst>
      <p:ext uri="{BB962C8B-B14F-4D97-AF65-F5344CB8AC3E}">
        <p14:creationId xmlns:p14="http://schemas.microsoft.com/office/powerpoint/2010/main" val="3410564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B41EB-EA50-722F-9C78-469E90D4E7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19C1FE-4B38-746A-11A7-2B7B0B550FDD}"/>
              </a:ext>
            </a:extLst>
          </p:cNvPr>
          <p:cNvSpPr>
            <a:spLocks noGrp="1"/>
          </p:cNvSpPr>
          <p:nvPr>
            <p:ph type="dt" sz="half" idx="10"/>
          </p:nvPr>
        </p:nvSpPr>
        <p:spPr/>
        <p:txBody>
          <a:bodyPr/>
          <a:lstStyle/>
          <a:p>
            <a:fld id="{86AE19BD-C59D-4FB1-8D31-0786FFA1E391}" type="datetimeFigureOut">
              <a:rPr lang="en-US" smtClean="0"/>
              <a:t>11/25/2024</a:t>
            </a:fld>
            <a:endParaRPr lang="en-US"/>
          </a:p>
        </p:txBody>
      </p:sp>
      <p:sp>
        <p:nvSpPr>
          <p:cNvPr id="4" name="Footer Placeholder 3">
            <a:extLst>
              <a:ext uri="{FF2B5EF4-FFF2-40B4-BE49-F238E27FC236}">
                <a16:creationId xmlns:a16="http://schemas.microsoft.com/office/drawing/2014/main" id="{F966BCF9-9252-BD8D-E522-0938CA2E8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1F32C8-F2B6-39E1-C2E8-E89AB0B979DA}"/>
              </a:ext>
            </a:extLst>
          </p:cNvPr>
          <p:cNvSpPr>
            <a:spLocks noGrp="1"/>
          </p:cNvSpPr>
          <p:nvPr>
            <p:ph type="sldNum" sz="quarter" idx="12"/>
          </p:nvPr>
        </p:nvSpPr>
        <p:spPr/>
        <p:txBody>
          <a:bodyPr/>
          <a:lstStyle/>
          <a:p>
            <a:fld id="{3D1ABB42-D38D-44E2-A443-B684DA65F029}" type="slidenum">
              <a:rPr lang="en-US" smtClean="0"/>
              <a:t>‹#›</a:t>
            </a:fld>
            <a:endParaRPr lang="en-US"/>
          </a:p>
        </p:txBody>
      </p:sp>
    </p:spTree>
    <p:extLst>
      <p:ext uri="{BB962C8B-B14F-4D97-AF65-F5344CB8AC3E}">
        <p14:creationId xmlns:p14="http://schemas.microsoft.com/office/powerpoint/2010/main" val="22395625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0B36BD-FCD8-5FF7-CA9D-956263D8527D}"/>
              </a:ext>
            </a:extLst>
          </p:cNvPr>
          <p:cNvSpPr>
            <a:spLocks noGrp="1"/>
          </p:cNvSpPr>
          <p:nvPr>
            <p:ph type="dt" sz="half" idx="10"/>
          </p:nvPr>
        </p:nvSpPr>
        <p:spPr/>
        <p:txBody>
          <a:bodyPr/>
          <a:lstStyle/>
          <a:p>
            <a:fld id="{86AE19BD-C59D-4FB1-8D31-0786FFA1E391}" type="datetimeFigureOut">
              <a:rPr lang="en-US" smtClean="0"/>
              <a:t>11/25/2024</a:t>
            </a:fld>
            <a:endParaRPr lang="en-US"/>
          </a:p>
        </p:txBody>
      </p:sp>
      <p:sp>
        <p:nvSpPr>
          <p:cNvPr id="3" name="Footer Placeholder 2">
            <a:extLst>
              <a:ext uri="{FF2B5EF4-FFF2-40B4-BE49-F238E27FC236}">
                <a16:creationId xmlns:a16="http://schemas.microsoft.com/office/drawing/2014/main" id="{F6435299-8A0A-39A3-A763-12EF240408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305856-1413-F051-46FD-EE47D76686CC}"/>
              </a:ext>
            </a:extLst>
          </p:cNvPr>
          <p:cNvSpPr>
            <a:spLocks noGrp="1"/>
          </p:cNvSpPr>
          <p:nvPr>
            <p:ph type="sldNum" sz="quarter" idx="12"/>
          </p:nvPr>
        </p:nvSpPr>
        <p:spPr/>
        <p:txBody>
          <a:bodyPr/>
          <a:lstStyle/>
          <a:p>
            <a:fld id="{3D1ABB42-D38D-44E2-A443-B684DA65F029}" type="slidenum">
              <a:rPr lang="en-US" smtClean="0"/>
              <a:t>‹#›</a:t>
            </a:fld>
            <a:endParaRPr lang="en-US"/>
          </a:p>
        </p:txBody>
      </p:sp>
    </p:spTree>
    <p:extLst>
      <p:ext uri="{BB962C8B-B14F-4D97-AF65-F5344CB8AC3E}">
        <p14:creationId xmlns:p14="http://schemas.microsoft.com/office/powerpoint/2010/main" val="1428200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6753F-41E2-7B43-A651-5EB1721BD4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3C16D3-8985-404D-8523-7DFF3D74AC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BA5A40-2D6D-2DAE-D31A-B6000E59B3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28F7C8-E3EA-1B4C-1628-3BBF582CC6DA}"/>
              </a:ext>
            </a:extLst>
          </p:cNvPr>
          <p:cNvSpPr>
            <a:spLocks noGrp="1"/>
          </p:cNvSpPr>
          <p:nvPr>
            <p:ph type="dt" sz="half" idx="10"/>
          </p:nvPr>
        </p:nvSpPr>
        <p:spPr/>
        <p:txBody>
          <a:bodyPr/>
          <a:lstStyle/>
          <a:p>
            <a:fld id="{86AE19BD-C59D-4FB1-8D31-0786FFA1E391}" type="datetimeFigureOut">
              <a:rPr lang="en-US" smtClean="0"/>
              <a:t>11/25/2024</a:t>
            </a:fld>
            <a:endParaRPr lang="en-US"/>
          </a:p>
        </p:txBody>
      </p:sp>
      <p:sp>
        <p:nvSpPr>
          <p:cNvPr id="6" name="Footer Placeholder 5">
            <a:extLst>
              <a:ext uri="{FF2B5EF4-FFF2-40B4-BE49-F238E27FC236}">
                <a16:creationId xmlns:a16="http://schemas.microsoft.com/office/drawing/2014/main" id="{1A2B3CCD-BBFB-9C32-E672-C91CFA485C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470417-5FA0-FD08-AB93-D63A0E4B676D}"/>
              </a:ext>
            </a:extLst>
          </p:cNvPr>
          <p:cNvSpPr>
            <a:spLocks noGrp="1"/>
          </p:cNvSpPr>
          <p:nvPr>
            <p:ph type="sldNum" sz="quarter" idx="12"/>
          </p:nvPr>
        </p:nvSpPr>
        <p:spPr/>
        <p:txBody>
          <a:bodyPr/>
          <a:lstStyle/>
          <a:p>
            <a:fld id="{3D1ABB42-D38D-44E2-A443-B684DA65F029}" type="slidenum">
              <a:rPr lang="en-US" smtClean="0"/>
              <a:t>‹#›</a:t>
            </a:fld>
            <a:endParaRPr lang="en-US"/>
          </a:p>
        </p:txBody>
      </p:sp>
    </p:spTree>
    <p:extLst>
      <p:ext uri="{BB962C8B-B14F-4D97-AF65-F5344CB8AC3E}">
        <p14:creationId xmlns:p14="http://schemas.microsoft.com/office/powerpoint/2010/main" val="152146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E0092-7F88-1A41-22DC-27A1E4112F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10526A-4291-9C47-4F9F-7EA34245ED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3B083F3-FEC0-F601-6EF6-ABB05849A8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BF2618-10E9-38EC-3D41-6CD110E93EA2}"/>
              </a:ext>
            </a:extLst>
          </p:cNvPr>
          <p:cNvSpPr>
            <a:spLocks noGrp="1"/>
          </p:cNvSpPr>
          <p:nvPr>
            <p:ph type="dt" sz="half" idx="10"/>
          </p:nvPr>
        </p:nvSpPr>
        <p:spPr/>
        <p:txBody>
          <a:bodyPr/>
          <a:lstStyle/>
          <a:p>
            <a:fld id="{86AE19BD-C59D-4FB1-8D31-0786FFA1E391}" type="datetimeFigureOut">
              <a:rPr lang="en-US" smtClean="0"/>
              <a:t>11/25/2024</a:t>
            </a:fld>
            <a:endParaRPr lang="en-US"/>
          </a:p>
        </p:txBody>
      </p:sp>
      <p:sp>
        <p:nvSpPr>
          <p:cNvPr id="6" name="Footer Placeholder 5">
            <a:extLst>
              <a:ext uri="{FF2B5EF4-FFF2-40B4-BE49-F238E27FC236}">
                <a16:creationId xmlns:a16="http://schemas.microsoft.com/office/drawing/2014/main" id="{E6BE6F5E-777E-EE73-FF0B-65AE5AF6C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6BF26A-8021-2254-D7D8-246EBA07C346}"/>
              </a:ext>
            </a:extLst>
          </p:cNvPr>
          <p:cNvSpPr>
            <a:spLocks noGrp="1"/>
          </p:cNvSpPr>
          <p:nvPr>
            <p:ph type="sldNum" sz="quarter" idx="12"/>
          </p:nvPr>
        </p:nvSpPr>
        <p:spPr/>
        <p:txBody>
          <a:bodyPr/>
          <a:lstStyle/>
          <a:p>
            <a:fld id="{3D1ABB42-D38D-44E2-A443-B684DA65F029}" type="slidenum">
              <a:rPr lang="en-US" smtClean="0"/>
              <a:t>‹#›</a:t>
            </a:fld>
            <a:endParaRPr lang="en-US"/>
          </a:p>
        </p:txBody>
      </p:sp>
    </p:spTree>
    <p:extLst>
      <p:ext uri="{BB962C8B-B14F-4D97-AF65-F5344CB8AC3E}">
        <p14:creationId xmlns:p14="http://schemas.microsoft.com/office/powerpoint/2010/main" val="2839606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5CC7DE-FA4B-B92D-A712-3CE2DFC627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AF4888-8007-66EA-744F-E22AB4CBE8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CDE9A1-4BAD-CB0E-680C-2C0B796004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6AE19BD-C59D-4FB1-8D31-0786FFA1E391}" type="datetimeFigureOut">
              <a:rPr lang="en-US" smtClean="0"/>
              <a:t>11/25/2024</a:t>
            </a:fld>
            <a:endParaRPr lang="en-US"/>
          </a:p>
        </p:txBody>
      </p:sp>
      <p:sp>
        <p:nvSpPr>
          <p:cNvPr id="5" name="Footer Placeholder 4">
            <a:extLst>
              <a:ext uri="{FF2B5EF4-FFF2-40B4-BE49-F238E27FC236}">
                <a16:creationId xmlns:a16="http://schemas.microsoft.com/office/drawing/2014/main" id="{D9529A61-E068-6FDE-24E6-802653D3DD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A7430D4-1DA4-1210-2760-0AE7305848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D1ABB42-D38D-44E2-A443-B684DA65F029}" type="slidenum">
              <a:rPr lang="en-US" smtClean="0"/>
              <a:t>‹#›</a:t>
            </a:fld>
            <a:endParaRPr lang="en-US"/>
          </a:p>
        </p:txBody>
      </p:sp>
    </p:spTree>
    <p:extLst>
      <p:ext uri="{BB962C8B-B14F-4D97-AF65-F5344CB8AC3E}">
        <p14:creationId xmlns:p14="http://schemas.microsoft.com/office/powerpoint/2010/main" val="174618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2.xml" /></Relationships>
</file>

<file path=ppt/slides/_rels/slide10.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3" Type="http://schemas.openxmlformats.org/officeDocument/2006/relationships/image" Target="../media/image21.svg" /><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34.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37.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3" Type="http://schemas.openxmlformats.org/officeDocument/2006/relationships/image" Target="../media/image27.svg" /><Relationship Id="rId2" Type="http://schemas.openxmlformats.org/officeDocument/2006/relationships/image" Target="../media/image26.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2.xml" /></Relationships>
</file>

<file path=ppt/slides/_rels/slide40.xml.rels><?xml version="1.0" encoding="UTF-8" standalone="yes"?>
<Relationships xmlns="http://schemas.openxmlformats.org/package/2006/relationships"><Relationship Id="rId3" Type="http://schemas.openxmlformats.org/officeDocument/2006/relationships/image" Target="../media/image29.svg" /><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3" Type="http://schemas.microsoft.com/office/2007/relationships/hdphoto" Target="../media/hdphoto1.wdp" /><Relationship Id="rId2" Type="http://schemas.openxmlformats.org/officeDocument/2006/relationships/image" Target="../media/image3.png" /><Relationship Id="rId1" Type="http://schemas.openxmlformats.org/officeDocument/2006/relationships/slideLayout" Target="../slideLayouts/slideLayout2.xml" /><Relationship Id="rId5" Type="http://schemas.openxmlformats.org/officeDocument/2006/relationships/image" Target="../media/image5.svg" /><Relationship Id="rId4" Type="http://schemas.openxmlformats.org/officeDocument/2006/relationships/image" Target="../media/image4.png" /></Relationships>
</file>

<file path=ppt/slides/_rels/slide9.xml.rels><?xml version="1.0" encoding="UTF-8" standalone="yes"?>
<Relationships xmlns="http://schemas.openxmlformats.org/package/2006/relationships"><Relationship Id="rId3" Type="http://schemas.openxmlformats.org/officeDocument/2006/relationships/image" Target="../media/image7.svg" /><Relationship Id="rId2" Type="http://schemas.openxmlformats.org/officeDocument/2006/relationships/image" Target="../media/image6.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erson holding out hand">
            <a:extLst>
              <a:ext uri="{FF2B5EF4-FFF2-40B4-BE49-F238E27FC236}">
                <a16:creationId xmlns:a16="http://schemas.microsoft.com/office/drawing/2014/main" id="{910F49E8-F8B3-BDCB-6AEC-A74C51DA2B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4229" y="703162"/>
            <a:ext cx="5486400" cy="5451676"/>
          </a:xfrm>
          <a:prstGeom prst="ellipse">
            <a:avLst/>
          </a:prstGeom>
        </p:spPr>
      </p:pic>
      <p:sp>
        <p:nvSpPr>
          <p:cNvPr id="4" name="TextBox 3">
            <a:extLst>
              <a:ext uri="{FF2B5EF4-FFF2-40B4-BE49-F238E27FC236}">
                <a16:creationId xmlns:a16="http://schemas.microsoft.com/office/drawing/2014/main" id="{6FFC7931-684F-E661-DE7F-D247C6551778}"/>
              </a:ext>
            </a:extLst>
          </p:cNvPr>
          <p:cNvSpPr txBox="1"/>
          <p:nvPr/>
        </p:nvSpPr>
        <p:spPr>
          <a:xfrm>
            <a:off x="0" y="2875002"/>
            <a:ext cx="12192000" cy="1107996"/>
          </a:xfrm>
          <a:prstGeom prst="rect">
            <a:avLst/>
          </a:prstGeom>
          <a:solidFill>
            <a:schemeClr val="tx2">
              <a:lumMod val="50000"/>
              <a:lumOff val="50000"/>
            </a:schemeClr>
          </a:solidFill>
          <a:effectLst>
            <a:outerShdw blurRad="50800" dist="38100" dir="5400000" algn="t" rotWithShape="0">
              <a:prstClr val="black">
                <a:alpha val="40000"/>
              </a:prstClr>
            </a:outerShdw>
          </a:effectLst>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Welcome to Our Presentation</a:t>
            </a:r>
          </a:p>
        </p:txBody>
      </p:sp>
      <p:grpSp>
        <p:nvGrpSpPr>
          <p:cNvPr id="5" name="Group 4">
            <a:extLst>
              <a:ext uri="{FF2B5EF4-FFF2-40B4-BE49-F238E27FC236}">
                <a16:creationId xmlns:a16="http://schemas.microsoft.com/office/drawing/2014/main" id="{DD339465-58FF-4E9A-403C-317EE45A3D0A}"/>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7" name="Rectangle: Rounded Corners 6">
              <a:extLst>
                <a:ext uri="{FF2B5EF4-FFF2-40B4-BE49-F238E27FC236}">
                  <a16:creationId xmlns:a16="http://schemas.microsoft.com/office/drawing/2014/main" id="{BC8D1BA1-E097-7358-9FCA-813FA44A6886}"/>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6553D3B-FADE-C883-32B0-B156A3DE7D5C}"/>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5F55B38-3D53-6D03-513A-02DBFD050E9A}"/>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9D57F6F-91ED-0DFA-7F55-8ECC46221C78}"/>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8147619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2325328" y="1700981"/>
            <a:ext cx="9212825"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1: Network Segmentation</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707886"/>
          </a:xfrm>
          <a:prstGeom prst="rect">
            <a:avLst/>
          </a:prstGeom>
          <a:noFill/>
        </p:spPr>
        <p:txBody>
          <a:bodyPr wrap="square" rtlCol="0">
            <a:spAutoFit/>
          </a:bodyPr>
          <a:lstStyle/>
          <a:p>
            <a:r>
              <a:rPr lang="en-US" sz="2000" dirty="0">
                <a:solidFill>
                  <a:schemeClr val="tx2">
                    <a:lumMod val="75000"/>
                    <a:lumOff val="25000"/>
                  </a:schemeClr>
                </a:solidFill>
              </a:rPr>
              <a:t>The customer requires a cloud design with centralized management and two workload environments: Production and Testing.</a:t>
            </a:r>
          </a:p>
        </p:txBody>
      </p:sp>
      <p:grpSp>
        <p:nvGrpSpPr>
          <p:cNvPr id="29" name="Group 28">
            <a:extLst>
              <a:ext uri="{FF2B5EF4-FFF2-40B4-BE49-F238E27FC236}">
                <a16:creationId xmlns:a16="http://schemas.microsoft.com/office/drawing/2014/main" id="{689B1DA1-520D-362F-8E62-9E79BEF3771C}"/>
              </a:ext>
            </a:extLst>
          </p:cNvPr>
          <p:cNvGrpSpPr/>
          <p:nvPr/>
        </p:nvGrpSpPr>
        <p:grpSpPr>
          <a:xfrm>
            <a:off x="-12871112" y="0"/>
            <a:ext cx="14719559" cy="7716274"/>
            <a:chOff x="-12871112" y="0"/>
            <a:chExt cx="14719559" cy="7716274"/>
          </a:xfrm>
          <a:effectLst>
            <a:outerShdw blurRad="254000" dist="88900" algn="ctr" rotWithShape="0">
              <a:schemeClr val="tx1">
                <a:alpha val="51000"/>
              </a:schemeClr>
            </a:outerShdw>
          </a:effectLst>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01</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754326"/>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Created a hub-and-spoke network topology in Azure.</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Configured one hub VNet for centralized services and two spoke VNets for hosting both production and testing environments.</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descr="A screenshot of a computer&#10;&#10;Description automatically generated">
              <a:extLst>
                <a:ext uri="{FF2B5EF4-FFF2-40B4-BE49-F238E27FC236}">
                  <a16:creationId xmlns:a16="http://schemas.microsoft.com/office/drawing/2014/main" id="{D66F13C6-7A8B-7862-432F-7010B3F54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663" y="1994179"/>
              <a:ext cx="8546664" cy="4679298"/>
            </a:xfrm>
            <a:prstGeom prst="rect">
              <a:avLst/>
            </a:prstGeom>
          </p:spPr>
        </p:pic>
      </p:gr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1605419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2325328" y="1700981"/>
            <a:ext cx="9212825"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1: Network Segmentation</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707886"/>
          </a:xfrm>
          <a:prstGeom prst="rect">
            <a:avLst/>
          </a:prstGeom>
          <a:noFill/>
        </p:spPr>
        <p:txBody>
          <a:bodyPr wrap="square" rtlCol="0">
            <a:spAutoFit/>
          </a:bodyPr>
          <a:lstStyle/>
          <a:p>
            <a:r>
              <a:rPr lang="en-US" sz="2000" dirty="0">
                <a:solidFill>
                  <a:schemeClr val="tx2">
                    <a:lumMod val="75000"/>
                    <a:lumOff val="25000"/>
                  </a:schemeClr>
                </a:solidFill>
              </a:rPr>
              <a:t>The customer requires a cloud design with centralized management and two workload environments: Production and Testing.</a:t>
            </a:r>
          </a:p>
        </p:txBody>
      </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689B1DA1-520D-362F-8E62-9E79BEF3771C}"/>
              </a:ext>
            </a:extLst>
          </p:cNvPr>
          <p:cNvGrpSpPr/>
          <p:nvPr/>
        </p:nvGrpSpPr>
        <p:grpSpPr>
          <a:xfrm>
            <a:off x="-1722677" y="0"/>
            <a:ext cx="14719559" cy="7716274"/>
            <a:chOff x="-12871112" y="0"/>
            <a:chExt cx="14719559" cy="7716274"/>
          </a:xfrm>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01</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754326"/>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Created a hub-and-spoke network topology in Azure.</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Configured one hub VNet for centralized services and two spoke VNets for hosting both production and testing environments.</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descr="A screenshot of a computer&#10;&#10;Description automatically generated">
              <a:extLst>
                <a:ext uri="{FF2B5EF4-FFF2-40B4-BE49-F238E27FC236}">
                  <a16:creationId xmlns:a16="http://schemas.microsoft.com/office/drawing/2014/main" id="{D66F13C6-7A8B-7862-432F-7010B3F54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663" y="1994179"/>
              <a:ext cx="8546664" cy="4679298"/>
            </a:xfrm>
            <a:prstGeom prst="rect">
              <a:avLst/>
            </a:prstGeom>
          </p:spPr>
        </p:pic>
      </p:grpSp>
    </p:spTree>
    <p:extLst>
      <p:ext uri="{BB962C8B-B14F-4D97-AF65-F5344CB8AC3E}">
        <p14:creationId xmlns:p14="http://schemas.microsoft.com/office/powerpoint/2010/main" val="1017016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1848446" y="1700981"/>
            <a:ext cx="10333939"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2: Workload Hosting Service</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707886"/>
          </a:xfrm>
          <a:prstGeom prst="rect">
            <a:avLst/>
          </a:prstGeom>
          <a:noFill/>
        </p:spPr>
        <p:txBody>
          <a:bodyPr wrap="square" rtlCol="0">
            <a:spAutoFit/>
          </a:bodyPr>
          <a:lstStyle/>
          <a:p>
            <a:r>
              <a:rPr lang="en-US" sz="2000" dirty="0">
                <a:solidFill>
                  <a:schemeClr val="tx2">
                    <a:lumMod val="75000"/>
                    <a:lumOff val="25000"/>
                  </a:schemeClr>
                </a:solidFill>
              </a:rPr>
              <a:t>The customer needs a suitable workload hosting service for his web application with greater control and customization.</a:t>
            </a:r>
          </a:p>
        </p:txBody>
      </p:sp>
      <p:grpSp>
        <p:nvGrpSpPr>
          <p:cNvPr id="2" name="Group 1">
            <a:extLst>
              <a:ext uri="{FF2B5EF4-FFF2-40B4-BE49-F238E27FC236}">
                <a16:creationId xmlns:a16="http://schemas.microsoft.com/office/drawing/2014/main" id="{7D73D668-5B1D-039B-164C-79201D6A68C1}"/>
              </a:ext>
            </a:extLst>
          </p:cNvPr>
          <p:cNvGrpSpPr/>
          <p:nvPr/>
        </p:nvGrpSpPr>
        <p:grpSpPr>
          <a:xfrm>
            <a:off x="-12871112" y="0"/>
            <a:ext cx="14719559" cy="7716274"/>
            <a:chOff x="-12871112" y="0"/>
            <a:chExt cx="14719559" cy="7716274"/>
          </a:xfrm>
          <a:effectLst>
            <a:outerShdw blurRad="254000" dist="88900" algn="ctr" rotWithShape="0">
              <a:schemeClr val="tx1">
                <a:alpha val="51000"/>
              </a:schemeClr>
            </a:outerShdw>
          </a:effectLst>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02</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754326"/>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Chose Virtual Machines for greater control and customization.</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Deployed multiple VMs in each spoke VNet to host the web application components, ensuring redundancy and high availability.</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a:extLst>
                <a:ext uri="{FF2B5EF4-FFF2-40B4-BE49-F238E27FC236}">
                  <a16:creationId xmlns:a16="http://schemas.microsoft.com/office/drawing/2014/main" id="{D66F13C6-7A8B-7862-432F-7010B3F546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46663" y="1995746"/>
              <a:ext cx="8546664" cy="4676163"/>
            </a:xfrm>
            <a:prstGeom prst="rect">
              <a:avLst/>
            </a:prstGeom>
          </p:spPr>
        </p:pic>
      </p:gr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1455777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1848446" y="1700981"/>
            <a:ext cx="10333939"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2: Workload Hosting Service</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707886"/>
          </a:xfrm>
          <a:prstGeom prst="rect">
            <a:avLst/>
          </a:prstGeom>
          <a:noFill/>
        </p:spPr>
        <p:txBody>
          <a:bodyPr wrap="square" rtlCol="0">
            <a:spAutoFit/>
          </a:bodyPr>
          <a:lstStyle/>
          <a:p>
            <a:r>
              <a:rPr lang="en-US" sz="2000" dirty="0">
                <a:solidFill>
                  <a:schemeClr val="tx2">
                    <a:lumMod val="75000"/>
                    <a:lumOff val="25000"/>
                  </a:schemeClr>
                </a:solidFill>
              </a:rPr>
              <a:t>The customer needs a suitable workload hosting service for his web application with greater control and customization.</a:t>
            </a:r>
          </a:p>
        </p:txBody>
      </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7D73D668-5B1D-039B-164C-79201D6A68C1}"/>
              </a:ext>
            </a:extLst>
          </p:cNvPr>
          <p:cNvGrpSpPr/>
          <p:nvPr/>
        </p:nvGrpSpPr>
        <p:grpSpPr>
          <a:xfrm>
            <a:off x="-1658846" y="0"/>
            <a:ext cx="14719559" cy="7716274"/>
            <a:chOff x="-12871112" y="0"/>
            <a:chExt cx="14719559" cy="7716274"/>
          </a:xfrm>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02</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754326"/>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Chose Virtual Machines for greater control and customization.</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Deployed multiple VMs in each spoke VNet to host the web application components, ensuring redundancy and high availability.</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a:extLst>
                <a:ext uri="{FF2B5EF4-FFF2-40B4-BE49-F238E27FC236}">
                  <a16:creationId xmlns:a16="http://schemas.microsoft.com/office/drawing/2014/main" id="{D66F13C6-7A8B-7862-432F-7010B3F546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46663" y="1995746"/>
              <a:ext cx="8546664" cy="4676163"/>
            </a:xfrm>
            <a:prstGeom prst="rect">
              <a:avLst/>
            </a:prstGeom>
          </p:spPr>
        </p:pic>
      </p:grpSp>
    </p:spTree>
    <p:extLst>
      <p:ext uri="{BB962C8B-B14F-4D97-AF65-F5344CB8AC3E}">
        <p14:creationId xmlns:p14="http://schemas.microsoft.com/office/powerpoint/2010/main" val="2773780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2325328" y="1700981"/>
            <a:ext cx="9212825"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3: Application Delivery</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015663"/>
          </a:xfrm>
          <a:prstGeom prst="rect">
            <a:avLst/>
          </a:prstGeom>
          <a:noFill/>
        </p:spPr>
        <p:txBody>
          <a:bodyPr wrap="square" rtlCol="0">
            <a:spAutoFit/>
          </a:bodyPr>
          <a:lstStyle/>
          <a:p>
            <a:r>
              <a:rPr lang="en-US" sz="2000" dirty="0">
                <a:solidFill>
                  <a:schemeClr val="tx2">
                    <a:lumMod val="75000"/>
                    <a:lumOff val="25000"/>
                  </a:schemeClr>
                </a:solidFill>
              </a:rPr>
              <a:t>The customer requires a regional, scalable load balancing option with applicable security rules to ensure secure and reliable delivery of his web application to end users.</a:t>
            </a:r>
          </a:p>
        </p:txBody>
      </p:sp>
      <p:grpSp>
        <p:nvGrpSpPr>
          <p:cNvPr id="2" name="Group 1">
            <a:extLst>
              <a:ext uri="{FF2B5EF4-FFF2-40B4-BE49-F238E27FC236}">
                <a16:creationId xmlns:a16="http://schemas.microsoft.com/office/drawing/2014/main" id="{2214CE67-DEAF-191F-A67E-E2DD06631CC9}"/>
              </a:ext>
            </a:extLst>
          </p:cNvPr>
          <p:cNvGrpSpPr/>
          <p:nvPr/>
        </p:nvGrpSpPr>
        <p:grpSpPr>
          <a:xfrm>
            <a:off x="-12871112" y="0"/>
            <a:ext cx="14719559" cy="7716274"/>
            <a:chOff x="-12871112" y="0"/>
            <a:chExt cx="14719559" cy="7716274"/>
          </a:xfrm>
          <a:effectLst>
            <a:outerShdw blurRad="254000" dist="88900" algn="ctr" rotWithShape="0">
              <a:schemeClr val="tx1">
                <a:alpha val="51000"/>
              </a:schemeClr>
            </a:outerShdw>
          </a:effectLst>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03</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477328"/>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Configured the Application Gateway for regional, scalable load balancing.</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Implemented WAF rules to protect the application from common web vulnerabilities.</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a:extLst>
                <a:ext uri="{FF2B5EF4-FFF2-40B4-BE49-F238E27FC236}">
                  <a16:creationId xmlns:a16="http://schemas.microsoft.com/office/drawing/2014/main" id="{D66F13C6-7A8B-7862-432F-7010B3F546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46663" y="2508421"/>
              <a:ext cx="8546664" cy="3650813"/>
            </a:xfrm>
            <a:prstGeom prst="rect">
              <a:avLst/>
            </a:prstGeom>
          </p:spPr>
        </p:pic>
      </p:gr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3380150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2325328" y="1700981"/>
            <a:ext cx="9212825"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3: Application Delivery</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015663"/>
          </a:xfrm>
          <a:prstGeom prst="rect">
            <a:avLst/>
          </a:prstGeom>
          <a:noFill/>
        </p:spPr>
        <p:txBody>
          <a:bodyPr wrap="square" rtlCol="0">
            <a:spAutoFit/>
          </a:bodyPr>
          <a:lstStyle/>
          <a:p>
            <a:r>
              <a:rPr lang="en-US" sz="2000" dirty="0">
                <a:solidFill>
                  <a:schemeClr val="tx2">
                    <a:lumMod val="75000"/>
                    <a:lumOff val="25000"/>
                  </a:schemeClr>
                </a:solidFill>
              </a:rPr>
              <a:t>The customer requires a regional, scalable load balancing option with applicable security rules to ensure secure and reliable delivery of his web application to end users.</a:t>
            </a:r>
          </a:p>
        </p:txBody>
      </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2214CE67-DEAF-191F-A67E-E2DD06631CC9}"/>
              </a:ext>
            </a:extLst>
          </p:cNvPr>
          <p:cNvGrpSpPr/>
          <p:nvPr/>
        </p:nvGrpSpPr>
        <p:grpSpPr>
          <a:xfrm>
            <a:off x="-1641560" y="0"/>
            <a:ext cx="14719559" cy="7716274"/>
            <a:chOff x="-12871112" y="0"/>
            <a:chExt cx="14719559" cy="7716274"/>
          </a:xfrm>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03</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477328"/>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Configured the Application Gateway for regional, scalable load balancing.</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Implemented WAF rules to protect the application from common web vulnerabilities.</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a:extLst>
                <a:ext uri="{FF2B5EF4-FFF2-40B4-BE49-F238E27FC236}">
                  <a16:creationId xmlns:a16="http://schemas.microsoft.com/office/drawing/2014/main" id="{D66F13C6-7A8B-7862-432F-7010B3F546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46663" y="2508421"/>
              <a:ext cx="8546664" cy="3650813"/>
            </a:xfrm>
            <a:prstGeom prst="rect">
              <a:avLst/>
            </a:prstGeom>
          </p:spPr>
        </p:pic>
      </p:grpSp>
    </p:spTree>
    <p:extLst>
      <p:ext uri="{BB962C8B-B14F-4D97-AF65-F5344CB8AC3E}">
        <p14:creationId xmlns:p14="http://schemas.microsoft.com/office/powerpoint/2010/main" val="193265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2325328" y="1700981"/>
            <a:ext cx="9212825"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4: Secure Connectivity</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323439"/>
          </a:xfrm>
          <a:prstGeom prst="rect">
            <a:avLst/>
          </a:prstGeom>
          <a:noFill/>
        </p:spPr>
        <p:txBody>
          <a:bodyPr wrap="square" rtlCol="0">
            <a:spAutoFit/>
          </a:bodyPr>
          <a:lstStyle/>
          <a:p>
            <a:r>
              <a:rPr lang="en-US" sz="2000" dirty="0">
                <a:solidFill>
                  <a:schemeClr val="tx2">
                    <a:lumMod val="75000"/>
                    <a:lumOff val="25000"/>
                  </a:schemeClr>
                </a:solidFill>
              </a:rPr>
              <a:t>The customer needs secure and efficient connectivity between the VNets ensuring low latency and high bandwidth communication between the web application components in the spokes and the centralized services in the hub.</a:t>
            </a:r>
          </a:p>
        </p:txBody>
      </p:sp>
      <p:grpSp>
        <p:nvGrpSpPr>
          <p:cNvPr id="2" name="Group 1">
            <a:extLst>
              <a:ext uri="{FF2B5EF4-FFF2-40B4-BE49-F238E27FC236}">
                <a16:creationId xmlns:a16="http://schemas.microsoft.com/office/drawing/2014/main" id="{3945F71E-2879-5E0F-75CC-2F57F2035EFC}"/>
              </a:ext>
            </a:extLst>
          </p:cNvPr>
          <p:cNvGrpSpPr/>
          <p:nvPr/>
        </p:nvGrpSpPr>
        <p:grpSpPr>
          <a:xfrm>
            <a:off x="-12871112" y="0"/>
            <a:ext cx="14719559" cy="7716274"/>
            <a:chOff x="-12871112" y="0"/>
            <a:chExt cx="14719559" cy="7716274"/>
          </a:xfrm>
          <a:effectLst>
            <a:outerShdw blurRad="254000" dist="88900" algn="ctr" rotWithShape="0">
              <a:schemeClr val="tx1">
                <a:alpha val="51000"/>
              </a:schemeClr>
            </a:outerShdw>
          </a:effectLst>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04</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477328"/>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Established VNet peering between the hub and spoke VNets.</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Configured network security groups (NSGs) to control inbound and outbound traffic.</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a:extLst>
                <a:ext uri="{FF2B5EF4-FFF2-40B4-BE49-F238E27FC236}">
                  <a16:creationId xmlns:a16="http://schemas.microsoft.com/office/drawing/2014/main" id="{D66F13C6-7A8B-7862-432F-7010B3F546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46663" y="2508421"/>
              <a:ext cx="8546664" cy="3650813"/>
            </a:xfrm>
            <a:prstGeom prst="rect">
              <a:avLst/>
            </a:prstGeom>
          </p:spPr>
        </p:pic>
      </p:gr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6872844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2325328" y="1700981"/>
            <a:ext cx="9212825"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4: Secure Connectivity</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323439"/>
          </a:xfrm>
          <a:prstGeom prst="rect">
            <a:avLst/>
          </a:prstGeom>
          <a:noFill/>
        </p:spPr>
        <p:txBody>
          <a:bodyPr wrap="square" rtlCol="0">
            <a:spAutoFit/>
          </a:bodyPr>
          <a:lstStyle/>
          <a:p>
            <a:r>
              <a:rPr lang="en-US" sz="2000" dirty="0">
                <a:solidFill>
                  <a:schemeClr val="tx2">
                    <a:lumMod val="75000"/>
                    <a:lumOff val="25000"/>
                  </a:schemeClr>
                </a:solidFill>
              </a:rPr>
              <a:t>The customer needs secure and efficient connectivity between the VNets ensuring low latency and high bandwidth communication between the web application components in the spokes and the centralized services in the hub.</a:t>
            </a:r>
          </a:p>
        </p:txBody>
      </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3945F71E-2879-5E0F-75CC-2F57F2035EFC}"/>
              </a:ext>
            </a:extLst>
          </p:cNvPr>
          <p:cNvGrpSpPr/>
          <p:nvPr/>
        </p:nvGrpSpPr>
        <p:grpSpPr>
          <a:xfrm>
            <a:off x="-1644779" y="0"/>
            <a:ext cx="14719559" cy="7716274"/>
            <a:chOff x="-12871112" y="0"/>
            <a:chExt cx="14719559" cy="7716274"/>
          </a:xfrm>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04</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477328"/>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Established VNet peering between the hub and spoke VNets.</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Configured network security groups (NSGs) to control inbound and outbound traffic.</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a:extLst>
                <a:ext uri="{FF2B5EF4-FFF2-40B4-BE49-F238E27FC236}">
                  <a16:creationId xmlns:a16="http://schemas.microsoft.com/office/drawing/2014/main" id="{D66F13C6-7A8B-7862-432F-7010B3F546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46663" y="2508421"/>
              <a:ext cx="8546664" cy="3650813"/>
            </a:xfrm>
            <a:prstGeom prst="rect">
              <a:avLst/>
            </a:prstGeom>
          </p:spPr>
        </p:pic>
      </p:grpSp>
    </p:spTree>
    <p:extLst>
      <p:ext uri="{BB962C8B-B14F-4D97-AF65-F5344CB8AC3E}">
        <p14:creationId xmlns:p14="http://schemas.microsoft.com/office/powerpoint/2010/main" val="1352811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2325328" y="1700981"/>
            <a:ext cx="9212825"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5: Centralized Firewall</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323439"/>
          </a:xfrm>
          <a:prstGeom prst="rect">
            <a:avLst/>
          </a:prstGeom>
          <a:noFill/>
        </p:spPr>
        <p:txBody>
          <a:bodyPr wrap="square" rtlCol="0">
            <a:spAutoFit/>
          </a:bodyPr>
          <a:lstStyle/>
          <a:p>
            <a:r>
              <a:rPr lang="en-US" sz="2000" dirty="0">
                <a:solidFill>
                  <a:schemeClr val="tx2">
                    <a:lumMod val="75000"/>
                    <a:lumOff val="25000"/>
                  </a:schemeClr>
                </a:solidFill>
              </a:rPr>
              <a:t>The customer wants a centralized cloud native security service to control and log all network traffic flowing between the VNets, providing an additional layer of security for our web application environment.</a:t>
            </a:r>
          </a:p>
        </p:txBody>
      </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BD5F8FC3-7824-2F88-1DA7-5016350558B6}"/>
              </a:ext>
            </a:extLst>
          </p:cNvPr>
          <p:cNvGrpSpPr/>
          <p:nvPr/>
        </p:nvGrpSpPr>
        <p:grpSpPr>
          <a:xfrm>
            <a:off x="-12871112" y="0"/>
            <a:ext cx="14719559" cy="7716274"/>
            <a:chOff x="-12871112" y="0"/>
            <a:chExt cx="14719559" cy="7716274"/>
          </a:xfrm>
          <a:effectLst>
            <a:outerShdw blurRad="254000" dist="88900" algn="ctr" rotWithShape="0">
              <a:schemeClr val="tx1">
                <a:alpha val="51000"/>
              </a:schemeClr>
            </a:outerShdw>
          </a:effectLst>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05</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754326"/>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Deployed an Azure Firewall in the hub VNet.</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Configured the firewall to log and control traffic between the hub and spoke VNets.</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Implemented security rules to allow only necessary traffic.</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a:extLst>
                <a:ext uri="{FF2B5EF4-FFF2-40B4-BE49-F238E27FC236}">
                  <a16:creationId xmlns:a16="http://schemas.microsoft.com/office/drawing/2014/main" id="{D66F13C6-7A8B-7862-432F-7010B3F546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46663" y="2508421"/>
              <a:ext cx="8546664" cy="3650813"/>
            </a:xfrm>
            <a:prstGeom prst="rect">
              <a:avLst/>
            </a:prstGeom>
          </p:spPr>
        </p:pic>
      </p:grpSp>
    </p:spTree>
    <p:extLst>
      <p:ext uri="{BB962C8B-B14F-4D97-AF65-F5344CB8AC3E}">
        <p14:creationId xmlns:p14="http://schemas.microsoft.com/office/powerpoint/2010/main" val="182876454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2325328" y="1700981"/>
            <a:ext cx="9212825"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5: Centralized Firewall</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323439"/>
          </a:xfrm>
          <a:prstGeom prst="rect">
            <a:avLst/>
          </a:prstGeom>
          <a:noFill/>
        </p:spPr>
        <p:txBody>
          <a:bodyPr wrap="square" rtlCol="0">
            <a:spAutoFit/>
          </a:bodyPr>
          <a:lstStyle/>
          <a:p>
            <a:r>
              <a:rPr lang="en-US" sz="2000" dirty="0">
                <a:solidFill>
                  <a:schemeClr val="tx2">
                    <a:lumMod val="75000"/>
                    <a:lumOff val="25000"/>
                  </a:schemeClr>
                </a:solidFill>
              </a:rPr>
              <a:t>The customer wants a centralized network virtual appliance (NVA) solution to control and log all network traffic flowing between the VNets, providing an additional layer of security for our web application environment.</a:t>
            </a:r>
          </a:p>
        </p:txBody>
      </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BD5F8FC3-7824-2F88-1DA7-5016350558B6}"/>
              </a:ext>
            </a:extLst>
          </p:cNvPr>
          <p:cNvGrpSpPr/>
          <p:nvPr/>
        </p:nvGrpSpPr>
        <p:grpSpPr>
          <a:xfrm>
            <a:off x="-1649392" y="0"/>
            <a:ext cx="14719559" cy="7716274"/>
            <a:chOff x="-12871112" y="0"/>
            <a:chExt cx="14719559" cy="7716274"/>
          </a:xfrm>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05</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754326"/>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Deployed an Azure Firewall in the hub VNet.</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Configured the firewall to log and control traffic between the hub and spoke VNets.</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Implemented security rules to allow only necessary traffic.</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a:extLst>
                <a:ext uri="{FF2B5EF4-FFF2-40B4-BE49-F238E27FC236}">
                  <a16:creationId xmlns:a16="http://schemas.microsoft.com/office/drawing/2014/main" id="{D66F13C6-7A8B-7862-432F-7010B3F546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46663" y="2508421"/>
              <a:ext cx="8546664" cy="3650813"/>
            </a:xfrm>
            <a:prstGeom prst="rect">
              <a:avLst/>
            </a:prstGeom>
          </p:spPr>
        </p:pic>
      </p:grpSp>
    </p:spTree>
    <p:extLst>
      <p:ext uri="{BB962C8B-B14F-4D97-AF65-F5344CB8AC3E}">
        <p14:creationId xmlns:p14="http://schemas.microsoft.com/office/powerpoint/2010/main" val="1694903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276745B1-F3CD-EF4F-825D-D039255E4620}"/>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34" name="Rectangle: Rounded Corners 33">
              <a:extLst>
                <a:ext uri="{FF2B5EF4-FFF2-40B4-BE49-F238E27FC236}">
                  <a16:creationId xmlns:a16="http://schemas.microsoft.com/office/drawing/2014/main" id="{9A712501-EC5A-9C18-C3AA-5BF0FE0B5983}"/>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ADA63065-CCFB-2BE7-43E9-6C1CC09B1BE5}"/>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1E3FD08E-4FE5-4C21-245A-5DA1E99E8B4A}"/>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B2A95C36-8A97-209D-568E-02D82F4ECE28}"/>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0BE67CFE-18B6-AE60-2888-54775E3EDDC5}"/>
              </a:ext>
            </a:extLst>
          </p:cNvPr>
          <p:cNvSpPr txBox="1"/>
          <p:nvPr/>
        </p:nvSpPr>
        <p:spPr>
          <a:xfrm>
            <a:off x="3413760" y="2497976"/>
            <a:ext cx="7101840" cy="1862048"/>
          </a:xfrm>
          <a:prstGeom prst="rect">
            <a:avLst/>
          </a:prstGeom>
          <a:noFill/>
        </p:spPr>
        <p:txBody>
          <a:bodyPr wrap="square" rtlCol="0">
            <a:spAutoFit/>
          </a:bodyPr>
          <a:lstStyle/>
          <a:p>
            <a:pPr algn="ctr"/>
            <a:r>
              <a:rPr lang="en-US" sz="11500"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Agenda</a:t>
            </a:r>
            <a:endParaRPr lang="en-US"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32" name="Group 31">
            <a:extLst>
              <a:ext uri="{FF2B5EF4-FFF2-40B4-BE49-F238E27FC236}">
                <a16:creationId xmlns:a16="http://schemas.microsoft.com/office/drawing/2014/main" id="{C0E68A46-EA09-E43C-B8AB-A1FB024B1BDB}"/>
              </a:ext>
            </a:extLst>
          </p:cNvPr>
          <p:cNvGrpSpPr/>
          <p:nvPr/>
        </p:nvGrpSpPr>
        <p:grpSpPr>
          <a:xfrm>
            <a:off x="-1534160" y="0"/>
            <a:ext cx="3535680" cy="6858000"/>
            <a:chOff x="-1534160" y="0"/>
            <a:chExt cx="3535680" cy="6858000"/>
          </a:xfrm>
        </p:grpSpPr>
        <p:grpSp>
          <p:nvGrpSpPr>
            <p:cNvPr id="20" name="Group 19">
              <a:extLst>
                <a:ext uri="{FF2B5EF4-FFF2-40B4-BE49-F238E27FC236}">
                  <a16:creationId xmlns:a16="http://schemas.microsoft.com/office/drawing/2014/main" id="{D86A0945-7AEE-A1AA-5CD1-4B2FB2A2904F}"/>
                </a:ext>
              </a:extLst>
            </p:cNvPr>
            <p:cNvGrpSpPr/>
            <p:nvPr/>
          </p:nvGrpSpPr>
          <p:grpSpPr>
            <a:xfrm>
              <a:off x="-1534160" y="0"/>
              <a:ext cx="3535680" cy="6858000"/>
              <a:chOff x="9113520" y="0"/>
              <a:chExt cx="3535680" cy="6858000"/>
            </a:xfrm>
          </p:grpSpPr>
          <p:sp>
            <p:nvSpPr>
              <p:cNvPr id="7" name="Rectangle 6">
                <a:extLst>
                  <a:ext uri="{FF2B5EF4-FFF2-40B4-BE49-F238E27FC236}">
                    <a16:creationId xmlns:a16="http://schemas.microsoft.com/office/drawing/2014/main" id="{A4EC4802-19ED-78AB-47A8-79AC16BBB16F}"/>
                  </a:ext>
                </a:extLst>
              </p:cNvPr>
              <p:cNvSpPr/>
              <p:nvPr/>
            </p:nvSpPr>
            <p:spPr>
              <a:xfrm>
                <a:off x="9113520" y="0"/>
                <a:ext cx="3078480" cy="6858000"/>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3D64BB8-0A8C-4A68-D8C4-85AB1CA00131}"/>
                  </a:ext>
                </a:extLst>
              </p:cNvPr>
              <p:cNvSpPr txBox="1"/>
              <p:nvPr/>
            </p:nvSpPr>
            <p:spPr>
              <a:xfrm>
                <a:off x="9956800" y="396239"/>
                <a:ext cx="1452880" cy="1323439"/>
              </a:xfrm>
              <a:prstGeom prst="rect">
                <a:avLst/>
              </a:prstGeom>
              <a:noFill/>
            </p:spPr>
            <p:txBody>
              <a:bodyPr wrap="square" rtlCol="0">
                <a:spAutoFit/>
              </a:bodyPr>
              <a:lstStyle/>
              <a:p>
                <a:r>
                  <a:rPr lang="en-US" sz="8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04</a:t>
                </a:r>
              </a:p>
            </p:txBody>
          </p:sp>
          <p:sp>
            <p:nvSpPr>
              <p:cNvPr id="16" name="Isosceles Triangle 15">
                <a:extLst>
                  <a:ext uri="{FF2B5EF4-FFF2-40B4-BE49-F238E27FC236}">
                    <a16:creationId xmlns:a16="http://schemas.microsoft.com/office/drawing/2014/main" id="{6A720053-B63A-BD54-82D6-63CE1A83BEE0}"/>
                  </a:ext>
                </a:extLst>
              </p:cNvPr>
              <p:cNvSpPr/>
              <p:nvPr/>
            </p:nvSpPr>
            <p:spPr>
              <a:xfrm rot="5400000">
                <a:off x="12059920" y="814118"/>
                <a:ext cx="690880" cy="487680"/>
              </a:xfrm>
              <a:prstGeom prst="triangle">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7E616171-EFE5-AB11-7626-D0BBFE5F5BCA}"/>
                </a:ext>
              </a:extLst>
            </p:cNvPr>
            <p:cNvSpPr txBox="1"/>
            <p:nvPr/>
          </p:nvSpPr>
          <p:spPr>
            <a:xfrm>
              <a:off x="-1437904" y="2538119"/>
              <a:ext cx="2893671" cy="1077218"/>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Questions &amp; Answers</a:t>
              </a:r>
            </a:p>
          </p:txBody>
        </p:sp>
      </p:grpSp>
      <p:grpSp>
        <p:nvGrpSpPr>
          <p:cNvPr id="31" name="Group 30">
            <a:extLst>
              <a:ext uri="{FF2B5EF4-FFF2-40B4-BE49-F238E27FC236}">
                <a16:creationId xmlns:a16="http://schemas.microsoft.com/office/drawing/2014/main" id="{9C6EC548-162C-7D21-ADF7-E1883EF150E9}"/>
              </a:ext>
            </a:extLst>
          </p:cNvPr>
          <p:cNvGrpSpPr/>
          <p:nvPr/>
        </p:nvGrpSpPr>
        <p:grpSpPr>
          <a:xfrm>
            <a:off x="-1879600" y="0"/>
            <a:ext cx="3505200" cy="6858000"/>
            <a:chOff x="-1879600" y="0"/>
            <a:chExt cx="3505200" cy="6858000"/>
          </a:xfrm>
        </p:grpSpPr>
        <p:grpSp>
          <p:nvGrpSpPr>
            <p:cNvPr id="19" name="Group 18">
              <a:extLst>
                <a:ext uri="{FF2B5EF4-FFF2-40B4-BE49-F238E27FC236}">
                  <a16:creationId xmlns:a16="http://schemas.microsoft.com/office/drawing/2014/main" id="{07B0E41E-F983-EDED-94B6-B912CA0D5982}"/>
                </a:ext>
              </a:extLst>
            </p:cNvPr>
            <p:cNvGrpSpPr/>
            <p:nvPr/>
          </p:nvGrpSpPr>
          <p:grpSpPr>
            <a:xfrm>
              <a:off x="-1879600" y="0"/>
              <a:ext cx="3505200" cy="6858000"/>
              <a:chOff x="6096000" y="0"/>
              <a:chExt cx="3505200" cy="6858000"/>
            </a:xfrm>
          </p:grpSpPr>
          <p:sp>
            <p:nvSpPr>
              <p:cNvPr id="8" name="Rectangle 7">
                <a:extLst>
                  <a:ext uri="{FF2B5EF4-FFF2-40B4-BE49-F238E27FC236}">
                    <a16:creationId xmlns:a16="http://schemas.microsoft.com/office/drawing/2014/main" id="{4CEDD0D4-2D1B-64D8-9DBD-1566F078D14C}"/>
                  </a:ext>
                </a:extLst>
              </p:cNvPr>
              <p:cNvSpPr/>
              <p:nvPr/>
            </p:nvSpPr>
            <p:spPr>
              <a:xfrm>
                <a:off x="6096000" y="0"/>
                <a:ext cx="3017520" cy="6858000"/>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7F53AE9-9F85-F8EE-F345-AEE2B21BBC6D}"/>
                  </a:ext>
                </a:extLst>
              </p:cNvPr>
              <p:cNvSpPr txBox="1"/>
              <p:nvPr/>
            </p:nvSpPr>
            <p:spPr>
              <a:xfrm>
                <a:off x="6908800" y="396239"/>
                <a:ext cx="1452880" cy="1323439"/>
              </a:xfrm>
              <a:prstGeom prst="rect">
                <a:avLst/>
              </a:prstGeom>
              <a:noFill/>
            </p:spPr>
            <p:txBody>
              <a:bodyPr wrap="square" rtlCol="0">
                <a:spAutoFit/>
              </a:bodyPr>
              <a:lstStyle/>
              <a:p>
                <a:r>
                  <a:rPr lang="en-US" sz="8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03</a:t>
                </a:r>
              </a:p>
            </p:txBody>
          </p:sp>
          <p:sp>
            <p:nvSpPr>
              <p:cNvPr id="15" name="Isosceles Triangle 14">
                <a:extLst>
                  <a:ext uri="{FF2B5EF4-FFF2-40B4-BE49-F238E27FC236}">
                    <a16:creationId xmlns:a16="http://schemas.microsoft.com/office/drawing/2014/main" id="{E9A668FD-7BAA-7071-5800-AD1F819F94DB}"/>
                  </a:ext>
                </a:extLst>
              </p:cNvPr>
              <p:cNvSpPr/>
              <p:nvPr/>
            </p:nvSpPr>
            <p:spPr>
              <a:xfrm rot="5400000">
                <a:off x="9011920" y="814118"/>
                <a:ext cx="690880" cy="487680"/>
              </a:xfrm>
              <a:prstGeom prst="triangl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4AED4F09-BCFF-12E3-6E6A-BE6E47885FD6}"/>
                </a:ext>
              </a:extLst>
            </p:cNvPr>
            <p:cNvSpPr txBox="1"/>
            <p:nvPr/>
          </p:nvSpPr>
          <p:spPr>
            <a:xfrm>
              <a:off x="-1843655" y="2526512"/>
              <a:ext cx="2893671" cy="1077218"/>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Traffic Directions</a:t>
              </a:r>
            </a:p>
          </p:txBody>
        </p:sp>
      </p:grpSp>
      <p:grpSp>
        <p:nvGrpSpPr>
          <p:cNvPr id="30" name="Group 29">
            <a:extLst>
              <a:ext uri="{FF2B5EF4-FFF2-40B4-BE49-F238E27FC236}">
                <a16:creationId xmlns:a16="http://schemas.microsoft.com/office/drawing/2014/main" id="{1545FC86-0222-C2E6-90D3-0A417BBD24CC}"/>
              </a:ext>
            </a:extLst>
          </p:cNvPr>
          <p:cNvGrpSpPr/>
          <p:nvPr/>
        </p:nvGrpSpPr>
        <p:grpSpPr>
          <a:xfrm>
            <a:off x="-2230120" y="0"/>
            <a:ext cx="3505200" cy="6858000"/>
            <a:chOff x="-2230120" y="0"/>
            <a:chExt cx="3505200" cy="6858000"/>
          </a:xfrm>
        </p:grpSpPr>
        <p:grpSp>
          <p:nvGrpSpPr>
            <p:cNvPr id="18" name="Group 17">
              <a:extLst>
                <a:ext uri="{FF2B5EF4-FFF2-40B4-BE49-F238E27FC236}">
                  <a16:creationId xmlns:a16="http://schemas.microsoft.com/office/drawing/2014/main" id="{16EA8D67-B834-0DE0-D0C5-E7C113A8E8DC}"/>
                </a:ext>
              </a:extLst>
            </p:cNvPr>
            <p:cNvGrpSpPr/>
            <p:nvPr/>
          </p:nvGrpSpPr>
          <p:grpSpPr>
            <a:xfrm>
              <a:off x="-2230120" y="0"/>
              <a:ext cx="3505200" cy="6858000"/>
              <a:chOff x="3078480" y="0"/>
              <a:chExt cx="3505200" cy="6858000"/>
            </a:xfrm>
          </p:grpSpPr>
          <p:sp>
            <p:nvSpPr>
              <p:cNvPr id="5" name="Rectangle 4">
                <a:extLst>
                  <a:ext uri="{FF2B5EF4-FFF2-40B4-BE49-F238E27FC236}">
                    <a16:creationId xmlns:a16="http://schemas.microsoft.com/office/drawing/2014/main" id="{84F510E3-FEB3-E2ED-1CB7-2B524CD672E6}"/>
                  </a:ext>
                </a:extLst>
              </p:cNvPr>
              <p:cNvSpPr/>
              <p:nvPr/>
            </p:nvSpPr>
            <p:spPr>
              <a:xfrm>
                <a:off x="3078480" y="0"/>
                <a:ext cx="30175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6D51BB-B287-C8BE-29F2-E03BBFFAA509}"/>
                  </a:ext>
                </a:extLst>
              </p:cNvPr>
              <p:cNvSpPr txBox="1"/>
              <p:nvPr/>
            </p:nvSpPr>
            <p:spPr>
              <a:xfrm>
                <a:off x="3860800" y="396239"/>
                <a:ext cx="1452880" cy="1323439"/>
              </a:xfrm>
              <a:prstGeom prst="rect">
                <a:avLst/>
              </a:prstGeom>
              <a:noFill/>
            </p:spPr>
            <p:txBody>
              <a:bodyPr wrap="square" rtlCol="0">
                <a:spAutoFit/>
              </a:bodyPr>
              <a:lstStyle/>
              <a:p>
                <a:r>
                  <a:rPr lang="en-US" sz="8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02</a:t>
                </a:r>
              </a:p>
            </p:txBody>
          </p:sp>
          <p:sp>
            <p:nvSpPr>
              <p:cNvPr id="14" name="Isosceles Triangle 13">
                <a:extLst>
                  <a:ext uri="{FF2B5EF4-FFF2-40B4-BE49-F238E27FC236}">
                    <a16:creationId xmlns:a16="http://schemas.microsoft.com/office/drawing/2014/main" id="{4D62D5C3-4225-CF24-141A-BB10AD908CE9}"/>
                  </a:ext>
                </a:extLst>
              </p:cNvPr>
              <p:cNvSpPr/>
              <p:nvPr/>
            </p:nvSpPr>
            <p:spPr>
              <a:xfrm rot="5400000">
                <a:off x="5994400" y="814118"/>
                <a:ext cx="690880" cy="487680"/>
              </a:xfrm>
              <a:prstGeom prst="triangl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0588F01-03B7-A1D8-834A-31535711FB03}"/>
                </a:ext>
              </a:extLst>
            </p:cNvPr>
            <p:cNvSpPr txBox="1"/>
            <p:nvPr/>
          </p:nvSpPr>
          <p:spPr>
            <a:xfrm>
              <a:off x="-2216749" y="2514872"/>
              <a:ext cx="3004149" cy="1384995"/>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Solution Implementation Steps</a:t>
              </a:r>
            </a:p>
          </p:txBody>
        </p:sp>
      </p:grpSp>
      <p:grpSp>
        <p:nvGrpSpPr>
          <p:cNvPr id="29" name="Group 28">
            <a:extLst>
              <a:ext uri="{FF2B5EF4-FFF2-40B4-BE49-F238E27FC236}">
                <a16:creationId xmlns:a16="http://schemas.microsoft.com/office/drawing/2014/main" id="{A760CC2C-1F31-7051-F5EE-EDB6465273DE}"/>
              </a:ext>
            </a:extLst>
          </p:cNvPr>
          <p:cNvGrpSpPr/>
          <p:nvPr/>
        </p:nvGrpSpPr>
        <p:grpSpPr>
          <a:xfrm>
            <a:off x="-2646680" y="0"/>
            <a:ext cx="3566160" cy="6858000"/>
            <a:chOff x="-2646680" y="0"/>
            <a:chExt cx="3566160" cy="6858000"/>
          </a:xfrm>
        </p:grpSpPr>
        <p:grpSp>
          <p:nvGrpSpPr>
            <p:cNvPr id="17" name="Group 16">
              <a:extLst>
                <a:ext uri="{FF2B5EF4-FFF2-40B4-BE49-F238E27FC236}">
                  <a16:creationId xmlns:a16="http://schemas.microsoft.com/office/drawing/2014/main" id="{38EAE877-9EF2-6D4A-6980-99D9F46A207C}"/>
                </a:ext>
              </a:extLst>
            </p:cNvPr>
            <p:cNvGrpSpPr/>
            <p:nvPr/>
          </p:nvGrpSpPr>
          <p:grpSpPr>
            <a:xfrm>
              <a:off x="-2646680" y="0"/>
              <a:ext cx="3566160" cy="6858000"/>
              <a:chOff x="0" y="0"/>
              <a:chExt cx="3566160" cy="6858000"/>
            </a:xfrm>
          </p:grpSpPr>
          <p:sp>
            <p:nvSpPr>
              <p:cNvPr id="6" name="Rectangle 5">
                <a:extLst>
                  <a:ext uri="{FF2B5EF4-FFF2-40B4-BE49-F238E27FC236}">
                    <a16:creationId xmlns:a16="http://schemas.microsoft.com/office/drawing/2014/main" id="{C4EF697F-97C9-45F0-D472-F4DE75BE066C}"/>
                  </a:ext>
                </a:extLst>
              </p:cNvPr>
              <p:cNvSpPr/>
              <p:nvPr/>
            </p:nvSpPr>
            <p:spPr>
              <a:xfrm>
                <a:off x="0" y="0"/>
                <a:ext cx="307848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F74885F-F50D-DC66-3AB7-304E8F9FB156}"/>
                  </a:ext>
                </a:extLst>
              </p:cNvPr>
              <p:cNvSpPr txBox="1"/>
              <p:nvPr/>
            </p:nvSpPr>
            <p:spPr>
              <a:xfrm>
                <a:off x="782320" y="396240"/>
                <a:ext cx="1280160" cy="1323439"/>
              </a:xfrm>
              <a:prstGeom prst="rect">
                <a:avLst/>
              </a:prstGeom>
              <a:noFill/>
            </p:spPr>
            <p:txBody>
              <a:bodyPr wrap="square" rtlCol="0">
                <a:spAutoFit/>
              </a:bodyPr>
              <a:lstStyle/>
              <a:p>
                <a:r>
                  <a:rPr lang="en-US" sz="8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01</a:t>
                </a:r>
              </a:p>
            </p:txBody>
          </p:sp>
          <p:sp>
            <p:nvSpPr>
              <p:cNvPr id="13" name="Isosceles Triangle 12">
                <a:extLst>
                  <a:ext uri="{FF2B5EF4-FFF2-40B4-BE49-F238E27FC236}">
                    <a16:creationId xmlns:a16="http://schemas.microsoft.com/office/drawing/2014/main" id="{AF764E35-01BF-FDF3-9DFA-D330D93FBE2C}"/>
                  </a:ext>
                </a:extLst>
              </p:cNvPr>
              <p:cNvSpPr/>
              <p:nvPr/>
            </p:nvSpPr>
            <p:spPr>
              <a:xfrm rot="5400000">
                <a:off x="2976880" y="814118"/>
                <a:ext cx="690880" cy="487680"/>
              </a:xfrm>
              <a:prstGeom prst="triangl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6FBD4698-3CC7-BC39-4A40-1B28CC15DE33}"/>
                </a:ext>
              </a:extLst>
            </p:cNvPr>
            <p:cNvSpPr txBox="1"/>
            <p:nvPr/>
          </p:nvSpPr>
          <p:spPr>
            <a:xfrm>
              <a:off x="-2592729" y="2497976"/>
              <a:ext cx="2893671" cy="1077218"/>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Business Case Study</a:t>
              </a:r>
            </a:p>
          </p:txBody>
        </p:sp>
      </p:grpSp>
    </p:spTree>
    <p:extLst>
      <p:ext uri="{BB962C8B-B14F-4D97-AF65-F5344CB8AC3E}">
        <p14:creationId xmlns:p14="http://schemas.microsoft.com/office/powerpoint/2010/main" val="285081532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2325328" y="1700981"/>
            <a:ext cx="9212825"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6: Third-Party NVA</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323439"/>
          </a:xfrm>
          <a:prstGeom prst="rect">
            <a:avLst/>
          </a:prstGeom>
          <a:noFill/>
        </p:spPr>
        <p:txBody>
          <a:bodyPr wrap="square" rtlCol="0">
            <a:spAutoFit/>
          </a:bodyPr>
          <a:lstStyle/>
          <a:p>
            <a:r>
              <a:rPr lang="en-US" sz="2000" dirty="0">
                <a:solidFill>
                  <a:schemeClr val="tx2">
                    <a:lumMod val="75000"/>
                    <a:lumOff val="25000"/>
                  </a:schemeClr>
                </a:solidFill>
              </a:rPr>
              <a:t>Because of additional security appliances, the customer requires the implementation of a third-party firewall in the hub VNet to provide additional security measures and advanced threat protection for his infrastructure.</a:t>
            </a:r>
          </a:p>
        </p:txBody>
      </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726DA6A2-9C63-B3D4-5C1A-7F1917740EFE}"/>
              </a:ext>
            </a:extLst>
          </p:cNvPr>
          <p:cNvGrpSpPr/>
          <p:nvPr/>
        </p:nvGrpSpPr>
        <p:grpSpPr>
          <a:xfrm>
            <a:off x="-12871112" y="0"/>
            <a:ext cx="14719559" cy="7716274"/>
            <a:chOff x="-12871112" y="0"/>
            <a:chExt cx="14719559" cy="7716274"/>
          </a:xfrm>
          <a:effectLst>
            <a:outerShdw blurRad="254000" dist="88900" algn="ctr" rotWithShape="0">
              <a:schemeClr val="tx1">
                <a:alpha val="51000"/>
              </a:schemeClr>
            </a:outerShdw>
          </a:effectLst>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06</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477328"/>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Deployed a third-party firewall in the hub VNet.</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Configured the third-party firewall to work alongside Azure Firewall for enhanced security.</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a:extLst>
                <a:ext uri="{FF2B5EF4-FFF2-40B4-BE49-F238E27FC236}">
                  <a16:creationId xmlns:a16="http://schemas.microsoft.com/office/drawing/2014/main" id="{D66F13C6-7A8B-7862-432F-7010B3F546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46663" y="2508421"/>
              <a:ext cx="8546664" cy="3650813"/>
            </a:xfrm>
            <a:prstGeom prst="rect">
              <a:avLst/>
            </a:prstGeom>
          </p:spPr>
        </p:pic>
      </p:grpSp>
    </p:spTree>
    <p:extLst>
      <p:ext uri="{BB962C8B-B14F-4D97-AF65-F5344CB8AC3E}">
        <p14:creationId xmlns:p14="http://schemas.microsoft.com/office/powerpoint/2010/main" val="209191656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2325328" y="1700981"/>
            <a:ext cx="9212825"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6: Third-Party NVA</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323439"/>
          </a:xfrm>
          <a:prstGeom prst="rect">
            <a:avLst/>
          </a:prstGeom>
          <a:noFill/>
        </p:spPr>
        <p:txBody>
          <a:bodyPr wrap="square" rtlCol="0">
            <a:spAutoFit/>
          </a:bodyPr>
          <a:lstStyle/>
          <a:p>
            <a:r>
              <a:rPr lang="en-US" sz="2000" dirty="0">
                <a:solidFill>
                  <a:schemeClr val="tx2">
                    <a:lumMod val="75000"/>
                    <a:lumOff val="25000"/>
                  </a:schemeClr>
                </a:solidFill>
              </a:rPr>
              <a:t>Because of additional security appliances, the customer requires the implementation of a third-party firewall in the hub VNet to provide additional security measures and advanced threat protection for his infrastructure.</a:t>
            </a:r>
          </a:p>
        </p:txBody>
      </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726DA6A2-9C63-B3D4-5C1A-7F1917740EFE}"/>
              </a:ext>
            </a:extLst>
          </p:cNvPr>
          <p:cNvGrpSpPr/>
          <p:nvPr/>
        </p:nvGrpSpPr>
        <p:grpSpPr>
          <a:xfrm>
            <a:off x="-1669712" y="0"/>
            <a:ext cx="14719559" cy="7716274"/>
            <a:chOff x="-12871112" y="0"/>
            <a:chExt cx="14719559" cy="7716274"/>
          </a:xfrm>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06</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477328"/>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Deployed a third-party firewall in the hub VNet.</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Configured the third-party firewall to work alongside Azure Firewall for enhanced security.</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a:extLst>
                <a:ext uri="{FF2B5EF4-FFF2-40B4-BE49-F238E27FC236}">
                  <a16:creationId xmlns:a16="http://schemas.microsoft.com/office/drawing/2014/main" id="{D66F13C6-7A8B-7862-432F-7010B3F546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46663" y="2508421"/>
              <a:ext cx="8546664" cy="3650813"/>
            </a:xfrm>
            <a:prstGeom prst="rect">
              <a:avLst/>
            </a:prstGeom>
          </p:spPr>
        </p:pic>
      </p:grpSp>
    </p:spTree>
    <p:extLst>
      <p:ext uri="{BB962C8B-B14F-4D97-AF65-F5344CB8AC3E}">
        <p14:creationId xmlns:p14="http://schemas.microsoft.com/office/powerpoint/2010/main" val="16215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2325328" y="1700981"/>
            <a:ext cx="9212825"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7: Secure Remote Access</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323439"/>
          </a:xfrm>
          <a:prstGeom prst="rect">
            <a:avLst/>
          </a:prstGeom>
          <a:noFill/>
        </p:spPr>
        <p:txBody>
          <a:bodyPr wrap="square" rtlCol="0">
            <a:spAutoFit/>
          </a:bodyPr>
          <a:lstStyle/>
          <a:p>
            <a:r>
              <a:rPr lang="en-US" sz="2000" dirty="0">
                <a:solidFill>
                  <a:schemeClr val="tx2">
                    <a:lumMod val="75000"/>
                    <a:lumOff val="25000"/>
                  </a:schemeClr>
                </a:solidFill>
              </a:rPr>
              <a:t>To facilitate management and maintenance, the customer needs a secure solution for RDP/SSH connectivity to the virtual machines hosting his web application components without exposing them to the public internet.</a:t>
            </a:r>
          </a:p>
        </p:txBody>
      </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E16CBFBB-AE44-8853-CE9E-055166EC789D}"/>
              </a:ext>
            </a:extLst>
          </p:cNvPr>
          <p:cNvGrpSpPr/>
          <p:nvPr/>
        </p:nvGrpSpPr>
        <p:grpSpPr>
          <a:xfrm>
            <a:off x="-12871112" y="0"/>
            <a:ext cx="14719559" cy="7716274"/>
            <a:chOff x="-12871112" y="0"/>
            <a:chExt cx="14719559" cy="7716274"/>
          </a:xfrm>
          <a:effectLst>
            <a:outerShdw blurRad="254000" dist="88900" algn="ctr" rotWithShape="0">
              <a:schemeClr val="tx1">
                <a:alpha val="51000"/>
              </a:schemeClr>
            </a:outerShdw>
          </a:effectLst>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07</a:t>
              </a:r>
            </a:p>
          </p:txBody>
        </p:sp>
        <p:pic>
          <p:nvPicPr>
            <p:cNvPr id="13" name="Picture 12">
              <a:extLst>
                <a:ext uri="{FF2B5EF4-FFF2-40B4-BE49-F238E27FC236}">
                  <a16:creationId xmlns:a16="http://schemas.microsoft.com/office/drawing/2014/main" id="{D66F13C6-7A8B-7862-432F-7010B3F546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46663" y="2508421"/>
              <a:ext cx="8546664" cy="3650813"/>
            </a:xfrm>
            <a:prstGeom prst="rect">
              <a:avLst/>
            </a:prstGeom>
          </p:spPr>
        </p:pic>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754326"/>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Set up an Azure Bastion host in the hub VNet.</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Configured Bastion for secure RDP/SSH connectivity to VMs in the spoke VNets.</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Eliminated the need to expose VMs to the public internet, ensuring secure access.</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spTree>
    <p:extLst>
      <p:ext uri="{BB962C8B-B14F-4D97-AF65-F5344CB8AC3E}">
        <p14:creationId xmlns:p14="http://schemas.microsoft.com/office/powerpoint/2010/main" val="425973877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2325328" y="1700981"/>
            <a:ext cx="9212825"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7: Secure Remote Access</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323439"/>
          </a:xfrm>
          <a:prstGeom prst="rect">
            <a:avLst/>
          </a:prstGeom>
          <a:noFill/>
        </p:spPr>
        <p:txBody>
          <a:bodyPr wrap="square" rtlCol="0">
            <a:spAutoFit/>
          </a:bodyPr>
          <a:lstStyle/>
          <a:p>
            <a:r>
              <a:rPr lang="en-US" sz="2000" dirty="0">
                <a:solidFill>
                  <a:schemeClr val="tx2">
                    <a:lumMod val="75000"/>
                    <a:lumOff val="25000"/>
                  </a:schemeClr>
                </a:solidFill>
              </a:rPr>
              <a:t>To facilitate management and maintenance, the customer needs a secure solution for RDP/SSH connectivity to the virtual machines hosting our web application components without exposing them to the public internet.</a:t>
            </a:r>
          </a:p>
        </p:txBody>
      </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E16CBFBB-AE44-8853-CE9E-055166EC789D}"/>
              </a:ext>
            </a:extLst>
          </p:cNvPr>
          <p:cNvGrpSpPr/>
          <p:nvPr/>
        </p:nvGrpSpPr>
        <p:grpSpPr>
          <a:xfrm>
            <a:off x="-1656800" y="0"/>
            <a:ext cx="14719559" cy="7716274"/>
            <a:chOff x="-12871112" y="0"/>
            <a:chExt cx="14719559" cy="7716274"/>
          </a:xfrm>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07</a:t>
              </a:r>
            </a:p>
          </p:txBody>
        </p:sp>
        <p:pic>
          <p:nvPicPr>
            <p:cNvPr id="13" name="Picture 12">
              <a:extLst>
                <a:ext uri="{FF2B5EF4-FFF2-40B4-BE49-F238E27FC236}">
                  <a16:creationId xmlns:a16="http://schemas.microsoft.com/office/drawing/2014/main" id="{D66F13C6-7A8B-7862-432F-7010B3F546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46663" y="2590432"/>
              <a:ext cx="8546664" cy="3486791"/>
            </a:xfrm>
            <a:prstGeom prst="rect">
              <a:avLst/>
            </a:prstGeom>
          </p:spPr>
        </p:pic>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754326"/>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Set up an Azure Bastion host in the hub VNet.</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Configured Bastion for secure RDP/SSH connectivity to VMs in the spoke VNets.</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Eliminated the need to expose VMs to the public internet, ensuring secure access.</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grpSp>
    </p:spTree>
    <p:extLst>
      <p:ext uri="{BB962C8B-B14F-4D97-AF65-F5344CB8AC3E}">
        <p14:creationId xmlns:p14="http://schemas.microsoft.com/office/powerpoint/2010/main" val="3526563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1848446" y="1700981"/>
            <a:ext cx="10333939"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8: Monitoring and Logging</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323439"/>
          </a:xfrm>
          <a:prstGeom prst="rect">
            <a:avLst/>
          </a:prstGeom>
          <a:noFill/>
        </p:spPr>
        <p:txBody>
          <a:bodyPr wrap="square" rtlCol="0">
            <a:spAutoFit/>
          </a:bodyPr>
          <a:lstStyle/>
          <a:p>
            <a:r>
              <a:rPr lang="en-US" sz="2000" dirty="0">
                <a:solidFill>
                  <a:schemeClr val="tx2">
                    <a:lumMod val="75000"/>
                    <a:lumOff val="25000"/>
                  </a:schemeClr>
                </a:solidFill>
              </a:rPr>
              <a:t>The customer needs comprehensive monitoring and logging capabilities to collect and analyze logs and metrics from all components of our web application environment for effective monitoring and troubleshooting.</a:t>
            </a:r>
          </a:p>
        </p:txBody>
      </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3955C67D-2956-530F-E54A-2BB5ECF6CDCD}"/>
              </a:ext>
            </a:extLst>
          </p:cNvPr>
          <p:cNvGrpSpPr/>
          <p:nvPr/>
        </p:nvGrpSpPr>
        <p:grpSpPr>
          <a:xfrm>
            <a:off x="-12871112" y="0"/>
            <a:ext cx="14719559" cy="7716274"/>
            <a:chOff x="-12871112" y="0"/>
            <a:chExt cx="14719559" cy="7716274"/>
          </a:xfrm>
          <a:effectLst>
            <a:outerShdw blurRad="254000" dist="88900" algn="ctr" rotWithShape="0">
              <a:schemeClr val="tx1">
                <a:alpha val="51000"/>
              </a:schemeClr>
            </a:outerShdw>
          </a:effectLst>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08</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754326"/>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Integrated Azure Monitor and Log Analytics Workspace.</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Configured monitoring and logging for all components of the infrastructure.</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Set up alerts and dashboards to proactively manage and troubleshoot the environment.</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a:extLst>
                <a:ext uri="{FF2B5EF4-FFF2-40B4-BE49-F238E27FC236}">
                  <a16:creationId xmlns:a16="http://schemas.microsoft.com/office/drawing/2014/main" id="{D66F13C6-7A8B-7862-432F-7010B3F546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46663" y="2083682"/>
              <a:ext cx="8546664" cy="4500291"/>
            </a:xfrm>
            <a:prstGeom prst="rect">
              <a:avLst/>
            </a:prstGeom>
          </p:spPr>
        </p:pic>
      </p:grpSp>
    </p:spTree>
    <p:extLst>
      <p:ext uri="{BB962C8B-B14F-4D97-AF65-F5344CB8AC3E}">
        <p14:creationId xmlns:p14="http://schemas.microsoft.com/office/powerpoint/2010/main" val="44100814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1848446" y="1700981"/>
            <a:ext cx="10333939"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8: Monitoring and Logging</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323439"/>
          </a:xfrm>
          <a:prstGeom prst="rect">
            <a:avLst/>
          </a:prstGeom>
          <a:noFill/>
        </p:spPr>
        <p:txBody>
          <a:bodyPr wrap="square" rtlCol="0">
            <a:spAutoFit/>
          </a:bodyPr>
          <a:lstStyle/>
          <a:p>
            <a:r>
              <a:rPr lang="en-US" sz="2000" dirty="0">
                <a:solidFill>
                  <a:schemeClr val="tx2">
                    <a:lumMod val="75000"/>
                    <a:lumOff val="25000"/>
                  </a:schemeClr>
                </a:solidFill>
              </a:rPr>
              <a:t>The customer needs comprehensive monitoring and logging capabilities to collect and analyze logs and metrics from all components of our web application environment for effective monitoring and troubleshooting.</a:t>
            </a:r>
          </a:p>
        </p:txBody>
      </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3955C67D-2956-530F-E54A-2BB5ECF6CDCD}"/>
              </a:ext>
            </a:extLst>
          </p:cNvPr>
          <p:cNvGrpSpPr/>
          <p:nvPr/>
        </p:nvGrpSpPr>
        <p:grpSpPr>
          <a:xfrm>
            <a:off x="-1651478" y="0"/>
            <a:ext cx="14719559" cy="7716274"/>
            <a:chOff x="-12871112" y="0"/>
            <a:chExt cx="14719559" cy="7716274"/>
          </a:xfrm>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08</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754326"/>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Integrated Azure Monitor and Log Analytics Workspace.</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Configured monitoring and logging for all components of the infrastructure.</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Set up alerts and dashboards to proactively manage and troubleshoot the environment.</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a:extLst>
                <a:ext uri="{FF2B5EF4-FFF2-40B4-BE49-F238E27FC236}">
                  <a16:creationId xmlns:a16="http://schemas.microsoft.com/office/drawing/2014/main" id="{D66F13C6-7A8B-7862-432F-7010B3F546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46663" y="2083682"/>
              <a:ext cx="8546664" cy="4500291"/>
            </a:xfrm>
            <a:prstGeom prst="rect">
              <a:avLst/>
            </a:prstGeom>
          </p:spPr>
        </p:pic>
      </p:grpSp>
    </p:spTree>
    <p:extLst>
      <p:ext uri="{BB962C8B-B14F-4D97-AF65-F5344CB8AC3E}">
        <p14:creationId xmlns:p14="http://schemas.microsoft.com/office/powerpoint/2010/main" val="1571026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1848446" y="1700981"/>
            <a:ext cx="10333939" cy="646331"/>
          </a:xfrm>
          <a:prstGeom prst="rect">
            <a:avLst/>
          </a:prstGeom>
          <a:noFill/>
        </p:spPr>
        <p:txBody>
          <a:bodyPr wrap="square" rtlCol="0">
            <a:spAutoFit/>
          </a:bodyPr>
          <a:lstStyle/>
          <a:p>
            <a:pPr algn="ctr"/>
            <a:r>
              <a:rPr lang="en-US" sz="32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a:t>
            </a: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 9: Backup and Disaster Recovery</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015663"/>
          </a:xfrm>
          <a:prstGeom prst="rect">
            <a:avLst/>
          </a:prstGeom>
          <a:noFill/>
        </p:spPr>
        <p:txBody>
          <a:bodyPr wrap="square" rtlCol="0">
            <a:spAutoFit/>
          </a:bodyPr>
          <a:lstStyle/>
          <a:p>
            <a:r>
              <a:rPr lang="en-US" sz="2000" dirty="0">
                <a:solidFill>
                  <a:schemeClr val="tx2">
                    <a:lumMod val="75000"/>
                    <a:lumOff val="25000"/>
                  </a:schemeClr>
                </a:solidFill>
              </a:rPr>
              <a:t>The customer wants regular backups and quick recovery of the virtual machines hosting his web application components to protect against data loss and ensure business continuity.</a:t>
            </a:r>
          </a:p>
        </p:txBody>
      </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CF061204-70CC-BB2F-CABD-2FD1C1657E55}"/>
              </a:ext>
            </a:extLst>
          </p:cNvPr>
          <p:cNvGrpSpPr/>
          <p:nvPr/>
        </p:nvGrpSpPr>
        <p:grpSpPr>
          <a:xfrm>
            <a:off x="-12871112" y="0"/>
            <a:ext cx="14719559" cy="7716274"/>
            <a:chOff x="-12871112" y="0"/>
            <a:chExt cx="14719559" cy="7716274"/>
          </a:xfrm>
          <a:effectLst>
            <a:outerShdw blurRad="254000" dist="88900" algn="ctr" rotWithShape="0">
              <a:schemeClr val="tx1">
                <a:alpha val="51000"/>
              </a:schemeClr>
            </a:outerShdw>
          </a:effectLst>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09</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477328"/>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Implemented Azure Backup and Recovery Services Vault.</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Configured regular backups for all VMs hosting the web application components.</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a:extLst>
                <a:ext uri="{FF2B5EF4-FFF2-40B4-BE49-F238E27FC236}">
                  <a16:creationId xmlns:a16="http://schemas.microsoft.com/office/drawing/2014/main" id="{D66F13C6-7A8B-7862-432F-7010B3F546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46663" y="2083682"/>
              <a:ext cx="8546664" cy="4500291"/>
            </a:xfrm>
            <a:prstGeom prst="rect">
              <a:avLst/>
            </a:prstGeom>
          </p:spPr>
        </p:pic>
      </p:grpSp>
    </p:spTree>
    <p:extLst>
      <p:ext uri="{BB962C8B-B14F-4D97-AF65-F5344CB8AC3E}">
        <p14:creationId xmlns:p14="http://schemas.microsoft.com/office/powerpoint/2010/main" val="3575354626"/>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1848446" y="1700981"/>
            <a:ext cx="10333939" cy="646331"/>
          </a:xfrm>
          <a:prstGeom prst="rect">
            <a:avLst/>
          </a:prstGeom>
          <a:noFill/>
        </p:spPr>
        <p:txBody>
          <a:bodyPr wrap="square" rtlCol="0">
            <a:spAutoFit/>
          </a:bodyPr>
          <a:lstStyle/>
          <a:p>
            <a:pPr algn="ctr"/>
            <a:r>
              <a:rPr lang="en-US" sz="32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a:t>
            </a: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 9: Backup and Disaster Recovery</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015663"/>
          </a:xfrm>
          <a:prstGeom prst="rect">
            <a:avLst/>
          </a:prstGeom>
          <a:noFill/>
        </p:spPr>
        <p:txBody>
          <a:bodyPr wrap="square" rtlCol="0">
            <a:spAutoFit/>
          </a:bodyPr>
          <a:lstStyle/>
          <a:p>
            <a:r>
              <a:rPr lang="en-US" sz="2000" dirty="0">
                <a:solidFill>
                  <a:schemeClr val="tx2">
                    <a:lumMod val="75000"/>
                    <a:lumOff val="25000"/>
                  </a:schemeClr>
                </a:solidFill>
              </a:rPr>
              <a:t>The customer wants ensure regular backups and quick recovery of the virtual machines hosting his web application components to protect against data loss and ensure business continuity.</a:t>
            </a:r>
          </a:p>
        </p:txBody>
      </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CF061204-70CC-BB2F-CABD-2FD1C1657E55}"/>
              </a:ext>
            </a:extLst>
          </p:cNvPr>
          <p:cNvGrpSpPr/>
          <p:nvPr/>
        </p:nvGrpSpPr>
        <p:grpSpPr>
          <a:xfrm>
            <a:off x="-1682200" y="0"/>
            <a:ext cx="14719559" cy="7716274"/>
            <a:chOff x="-12871112" y="0"/>
            <a:chExt cx="14719559" cy="7716274"/>
          </a:xfrm>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09</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477328"/>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Implemented Azure Backup and Recovery Services Vault.</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Configured regular backups for all VMs hosting the web application components.</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a:extLst>
                <a:ext uri="{FF2B5EF4-FFF2-40B4-BE49-F238E27FC236}">
                  <a16:creationId xmlns:a16="http://schemas.microsoft.com/office/drawing/2014/main" id="{D66F13C6-7A8B-7862-432F-7010B3F546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46663" y="2083682"/>
              <a:ext cx="8546664" cy="4500291"/>
            </a:xfrm>
            <a:prstGeom prst="rect">
              <a:avLst/>
            </a:prstGeom>
          </p:spPr>
        </p:pic>
      </p:grpSp>
    </p:spTree>
    <p:extLst>
      <p:ext uri="{BB962C8B-B14F-4D97-AF65-F5344CB8AC3E}">
        <p14:creationId xmlns:p14="http://schemas.microsoft.com/office/powerpoint/2010/main" val="4806659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2325328" y="1700981"/>
            <a:ext cx="9212825"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10: Secure Storage Access</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015663"/>
          </a:xfrm>
          <a:prstGeom prst="rect">
            <a:avLst/>
          </a:prstGeom>
          <a:noFill/>
        </p:spPr>
        <p:txBody>
          <a:bodyPr wrap="square" rtlCol="0">
            <a:spAutoFit/>
          </a:bodyPr>
          <a:lstStyle/>
          <a:p>
            <a:r>
              <a:rPr lang="en-US" sz="2000" dirty="0">
                <a:solidFill>
                  <a:schemeClr val="tx2">
                    <a:lumMod val="75000"/>
                    <a:lumOff val="25000"/>
                  </a:schemeClr>
                </a:solidFill>
              </a:rPr>
              <a:t>The customer requires a secure solution for his virtual machines to access a shared storage for storing application data without exposing it to the public internet.</a:t>
            </a:r>
          </a:p>
        </p:txBody>
      </p:sp>
      <p:grpSp>
        <p:nvGrpSpPr>
          <p:cNvPr id="2" name="Group 1">
            <a:extLst>
              <a:ext uri="{FF2B5EF4-FFF2-40B4-BE49-F238E27FC236}">
                <a16:creationId xmlns:a16="http://schemas.microsoft.com/office/drawing/2014/main" id="{A54E41A3-440C-89CA-8A9D-2396514F8C84}"/>
              </a:ext>
            </a:extLst>
          </p:cNvPr>
          <p:cNvGrpSpPr/>
          <p:nvPr/>
        </p:nvGrpSpPr>
        <p:grpSpPr>
          <a:xfrm>
            <a:off x="-12871112" y="0"/>
            <a:ext cx="14719559" cy="7716274"/>
            <a:chOff x="-12871112" y="0"/>
            <a:chExt cx="14719559" cy="7716274"/>
          </a:xfrm>
          <a:effectLst>
            <a:outerShdw blurRad="254000" dist="88900" algn="ctr" rotWithShape="0">
              <a:schemeClr val="tx1">
                <a:alpha val="51000"/>
              </a:schemeClr>
            </a:outerShdw>
          </a:effectLst>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10</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754326"/>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Created a storage account with private endpoints.</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Connected the private endpoints to each VM subnet in the spoke VNets.</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Enabled secure access to the storage account, preventing exposure to the public internet.</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a:extLst>
                <a:ext uri="{FF2B5EF4-FFF2-40B4-BE49-F238E27FC236}">
                  <a16:creationId xmlns:a16="http://schemas.microsoft.com/office/drawing/2014/main" id="{D66F13C6-7A8B-7862-432F-7010B3F546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46663" y="2500891"/>
              <a:ext cx="8546664" cy="3665874"/>
            </a:xfrm>
            <a:prstGeom prst="rect">
              <a:avLst/>
            </a:prstGeom>
          </p:spPr>
        </p:pic>
      </p:gr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1328752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2325328" y="1700981"/>
            <a:ext cx="9212825"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10: Secure Storage Access</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015663"/>
          </a:xfrm>
          <a:prstGeom prst="rect">
            <a:avLst/>
          </a:prstGeom>
          <a:noFill/>
        </p:spPr>
        <p:txBody>
          <a:bodyPr wrap="square" rtlCol="0">
            <a:spAutoFit/>
          </a:bodyPr>
          <a:lstStyle/>
          <a:p>
            <a:r>
              <a:rPr lang="en-US" sz="2000" dirty="0">
                <a:solidFill>
                  <a:schemeClr val="tx2">
                    <a:lumMod val="75000"/>
                    <a:lumOff val="25000"/>
                  </a:schemeClr>
                </a:solidFill>
              </a:rPr>
              <a:t>The customer requires a secure solution for his virtual machines to access a shared storage for storing application data without exposing it to the public internet.</a:t>
            </a:r>
          </a:p>
        </p:txBody>
      </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A54E41A3-440C-89CA-8A9D-2396514F8C84}"/>
              </a:ext>
            </a:extLst>
          </p:cNvPr>
          <p:cNvGrpSpPr/>
          <p:nvPr/>
        </p:nvGrpSpPr>
        <p:grpSpPr>
          <a:xfrm>
            <a:off x="-1690693" y="0"/>
            <a:ext cx="14719559" cy="7716274"/>
            <a:chOff x="-12871112" y="0"/>
            <a:chExt cx="14719559" cy="7716274"/>
          </a:xfrm>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10</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1754326"/>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Created a storage account with private endpoints.</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Connected the private endpoints to each VM subnet in the spoke VNets.</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Enabled secure access to the storage account, preventing exposure to the public internet.</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a:extLst>
                <a:ext uri="{FF2B5EF4-FFF2-40B4-BE49-F238E27FC236}">
                  <a16:creationId xmlns:a16="http://schemas.microsoft.com/office/drawing/2014/main" id="{D66F13C6-7A8B-7862-432F-7010B3F546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546663" y="2500891"/>
              <a:ext cx="8546664" cy="3665874"/>
            </a:xfrm>
            <a:prstGeom prst="rect">
              <a:avLst/>
            </a:prstGeom>
          </p:spPr>
        </p:pic>
      </p:grpSp>
    </p:spTree>
    <p:extLst>
      <p:ext uri="{BB962C8B-B14F-4D97-AF65-F5344CB8AC3E}">
        <p14:creationId xmlns:p14="http://schemas.microsoft.com/office/powerpoint/2010/main" val="5586207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857A7B9-8C5E-035C-9093-9B8C3AEBF7B7}"/>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21" name="Rectangle: Rounded Corners 20">
              <a:extLst>
                <a:ext uri="{FF2B5EF4-FFF2-40B4-BE49-F238E27FC236}">
                  <a16:creationId xmlns:a16="http://schemas.microsoft.com/office/drawing/2014/main" id="{CAAB579D-807C-5A51-1CC0-E95AEDCC4865}"/>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3210BA5-FEAD-A2E3-9AC7-77176A129064}"/>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61CC4819-263F-D649-CE6D-CBD66C5A884E}"/>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DACACE7D-0F58-B96F-83AF-7847287CBF12}"/>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0BE67CFE-18B6-AE60-2888-54775E3EDDC5}"/>
              </a:ext>
            </a:extLst>
          </p:cNvPr>
          <p:cNvSpPr txBox="1"/>
          <p:nvPr/>
        </p:nvSpPr>
        <p:spPr>
          <a:xfrm>
            <a:off x="3413760" y="2497976"/>
            <a:ext cx="7101840" cy="1862048"/>
          </a:xfrm>
          <a:prstGeom prst="rect">
            <a:avLst/>
          </a:prstGeom>
          <a:noFill/>
        </p:spPr>
        <p:txBody>
          <a:bodyPr wrap="square" rtlCol="0">
            <a:spAutoFit/>
          </a:bodyPr>
          <a:lstStyle/>
          <a:p>
            <a:pPr algn="ctr"/>
            <a:r>
              <a:rPr lang="en-US" sz="11500"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Agenda</a:t>
            </a:r>
            <a:endParaRPr lang="en-US"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grpSp>
        <p:nvGrpSpPr>
          <p:cNvPr id="32" name="Group 31">
            <a:extLst>
              <a:ext uri="{FF2B5EF4-FFF2-40B4-BE49-F238E27FC236}">
                <a16:creationId xmlns:a16="http://schemas.microsoft.com/office/drawing/2014/main" id="{C0E68A46-EA09-E43C-B8AB-A1FB024B1BDB}"/>
              </a:ext>
            </a:extLst>
          </p:cNvPr>
          <p:cNvGrpSpPr/>
          <p:nvPr/>
        </p:nvGrpSpPr>
        <p:grpSpPr>
          <a:xfrm>
            <a:off x="9093153" y="0"/>
            <a:ext cx="3744914" cy="6858000"/>
            <a:chOff x="-1534160" y="0"/>
            <a:chExt cx="3535680" cy="6858000"/>
          </a:xfrm>
        </p:grpSpPr>
        <p:grpSp>
          <p:nvGrpSpPr>
            <p:cNvPr id="20" name="Group 19">
              <a:extLst>
                <a:ext uri="{FF2B5EF4-FFF2-40B4-BE49-F238E27FC236}">
                  <a16:creationId xmlns:a16="http://schemas.microsoft.com/office/drawing/2014/main" id="{D86A0945-7AEE-A1AA-5CD1-4B2FB2A2904F}"/>
                </a:ext>
              </a:extLst>
            </p:cNvPr>
            <p:cNvGrpSpPr/>
            <p:nvPr/>
          </p:nvGrpSpPr>
          <p:grpSpPr>
            <a:xfrm>
              <a:off x="-1534160" y="0"/>
              <a:ext cx="3535680" cy="6858000"/>
              <a:chOff x="9113520" y="0"/>
              <a:chExt cx="3535680" cy="6858000"/>
            </a:xfrm>
          </p:grpSpPr>
          <p:sp>
            <p:nvSpPr>
              <p:cNvPr id="7" name="Rectangle 6">
                <a:extLst>
                  <a:ext uri="{FF2B5EF4-FFF2-40B4-BE49-F238E27FC236}">
                    <a16:creationId xmlns:a16="http://schemas.microsoft.com/office/drawing/2014/main" id="{A4EC4802-19ED-78AB-47A8-79AC16BBB16F}"/>
                  </a:ext>
                </a:extLst>
              </p:cNvPr>
              <p:cNvSpPr/>
              <p:nvPr/>
            </p:nvSpPr>
            <p:spPr>
              <a:xfrm>
                <a:off x="9113520" y="0"/>
                <a:ext cx="3078480" cy="6858000"/>
              </a:xfrm>
              <a:prstGeom prst="rect">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3D64BB8-0A8C-4A68-D8C4-85AB1CA00131}"/>
                  </a:ext>
                </a:extLst>
              </p:cNvPr>
              <p:cNvSpPr txBox="1"/>
              <p:nvPr/>
            </p:nvSpPr>
            <p:spPr>
              <a:xfrm>
                <a:off x="9956800" y="396239"/>
                <a:ext cx="1452880" cy="1323439"/>
              </a:xfrm>
              <a:prstGeom prst="rect">
                <a:avLst/>
              </a:prstGeom>
              <a:noFill/>
            </p:spPr>
            <p:txBody>
              <a:bodyPr wrap="square" rtlCol="0">
                <a:spAutoFit/>
              </a:bodyPr>
              <a:lstStyle/>
              <a:p>
                <a:r>
                  <a:rPr lang="en-US" sz="8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04</a:t>
                </a:r>
              </a:p>
            </p:txBody>
          </p:sp>
          <p:sp>
            <p:nvSpPr>
              <p:cNvPr id="16" name="Isosceles Triangle 15">
                <a:extLst>
                  <a:ext uri="{FF2B5EF4-FFF2-40B4-BE49-F238E27FC236}">
                    <a16:creationId xmlns:a16="http://schemas.microsoft.com/office/drawing/2014/main" id="{6A720053-B63A-BD54-82D6-63CE1A83BEE0}"/>
                  </a:ext>
                </a:extLst>
              </p:cNvPr>
              <p:cNvSpPr/>
              <p:nvPr/>
            </p:nvSpPr>
            <p:spPr>
              <a:xfrm rot="5400000">
                <a:off x="12059920" y="814118"/>
                <a:ext cx="690880" cy="487680"/>
              </a:xfrm>
              <a:prstGeom prst="triangle">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a:extLst>
                <a:ext uri="{FF2B5EF4-FFF2-40B4-BE49-F238E27FC236}">
                  <a16:creationId xmlns:a16="http://schemas.microsoft.com/office/drawing/2014/main" id="{7E616171-EFE5-AB11-7626-D0BBFE5F5BCA}"/>
                </a:ext>
              </a:extLst>
            </p:cNvPr>
            <p:cNvSpPr txBox="1"/>
            <p:nvPr/>
          </p:nvSpPr>
          <p:spPr>
            <a:xfrm>
              <a:off x="-1437904" y="2538119"/>
              <a:ext cx="2893671" cy="1077218"/>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Questions &amp; Answers</a:t>
              </a:r>
            </a:p>
          </p:txBody>
        </p:sp>
      </p:grpSp>
      <p:grpSp>
        <p:nvGrpSpPr>
          <p:cNvPr id="31" name="Group 30">
            <a:extLst>
              <a:ext uri="{FF2B5EF4-FFF2-40B4-BE49-F238E27FC236}">
                <a16:creationId xmlns:a16="http://schemas.microsoft.com/office/drawing/2014/main" id="{9C6EC548-162C-7D21-ADF7-E1883EF150E9}"/>
              </a:ext>
            </a:extLst>
          </p:cNvPr>
          <p:cNvGrpSpPr/>
          <p:nvPr/>
        </p:nvGrpSpPr>
        <p:grpSpPr>
          <a:xfrm>
            <a:off x="6085535" y="0"/>
            <a:ext cx="3505200" cy="6858000"/>
            <a:chOff x="-1879600" y="0"/>
            <a:chExt cx="3505200" cy="6858000"/>
          </a:xfrm>
        </p:grpSpPr>
        <p:grpSp>
          <p:nvGrpSpPr>
            <p:cNvPr id="19" name="Group 18">
              <a:extLst>
                <a:ext uri="{FF2B5EF4-FFF2-40B4-BE49-F238E27FC236}">
                  <a16:creationId xmlns:a16="http://schemas.microsoft.com/office/drawing/2014/main" id="{07B0E41E-F983-EDED-94B6-B912CA0D5982}"/>
                </a:ext>
              </a:extLst>
            </p:cNvPr>
            <p:cNvGrpSpPr/>
            <p:nvPr/>
          </p:nvGrpSpPr>
          <p:grpSpPr>
            <a:xfrm>
              <a:off x="-1879600" y="0"/>
              <a:ext cx="3505200" cy="6858000"/>
              <a:chOff x="6096000" y="0"/>
              <a:chExt cx="3505200" cy="6858000"/>
            </a:xfrm>
          </p:grpSpPr>
          <p:sp>
            <p:nvSpPr>
              <p:cNvPr id="8" name="Rectangle 7">
                <a:extLst>
                  <a:ext uri="{FF2B5EF4-FFF2-40B4-BE49-F238E27FC236}">
                    <a16:creationId xmlns:a16="http://schemas.microsoft.com/office/drawing/2014/main" id="{4CEDD0D4-2D1B-64D8-9DBD-1566F078D14C}"/>
                  </a:ext>
                </a:extLst>
              </p:cNvPr>
              <p:cNvSpPr/>
              <p:nvPr/>
            </p:nvSpPr>
            <p:spPr>
              <a:xfrm>
                <a:off x="6096000" y="0"/>
                <a:ext cx="3017520" cy="6858000"/>
              </a:xfrm>
              <a:prstGeom prst="rect">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7F53AE9-9F85-F8EE-F345-AEE2B21BBC6D}"/>
                  </a:ext>
                </a:extLst>
              </p:cNvPr>
              <p:cNvSpPr txBox="1"/>
              <p:nvPr/>
            </p:nvSpPr>
            <p:spPr>
              <a:xfrm>
                <a:off x="6908800" y="396239"/>
                <a:ext cx="1452880" cy="1323439"/>
              </a:xfrm>
              <a:prstGeom prst="rect">
                <a:avLst/>
              </a:prstGeom>
              <a:noFill/>
            </p:spPr>
            <p:txBody>
              <a:bodyPr wrap="square" rtlCol="0">
                <a:spAutoFit/>
              </a:bodyPr>
              <a:lstStyle/>
              <a:p>
                <a:r>
                  <a:rPr lang="en-US" sz="8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03</a:t>
                </a:r>
              </a:p>
            </p:txBody>
          </p:sp>
          <p:sp>
            <p:nvSpPr>
              <p:cNvPr id="15" name="Isosceles Triangle 14">
                <a:extLst>
                  <a:ext uri="{FF2B5EF4-FFF2-40B4-BE49-F238E27FC236}">
                    <a16:creationId xmlns:a16="http://schemas.microsoft.com/office/drawing/2014/main" id="{E9A668FD-7BAA-7071-5800-AD1F819F94DB}"/>
                  </a:ext>
                </a:extLst>
              </p:cNvPr>
              <p:cNvSpPr/>
              <p:nvPr/>
            </p:nvSpPr>
            <p:spPr>
              <a:xfrm rot="5400000">
                <a:off x="9011920" y="814118"/>
                <a:ext cx="690880" cy="487680"/>
              </a:xfrm>
              <a:prstGeom prst="triangl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4AED4F09-BCFF-12E3-6E6A-BE6E47885FD6}"/>
                </a:ext>
              </a:extLst>
            </p:cNvPr>
            <p:cNvSpPr txBox="1"/>
            <p:nvPr/>
          </p:nvSpPr>
          <p:spPr>
            <a:xfrm>
              <a:off x="-1843655" y="2526512"/>
              <a:ext cx="2893671" cy="1077218"/>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Traffic Directions</a:t>
              </a:r>
            </a:p>
          </p:txBody>
        </p:sp>
      </p:grpSp>
      <p:grpSp>
        <p:nvGrpSpPr>
          <p:cNvPr id="30" name="Group 29">
            <a:extLst>
              <a:ext uri="{FF2B5EF4-FFF2-40B4-BE49-F238E27FC236}">
                <a16:creationId xmlns:a16="http://schemas.microsoft.com/office/drawing/2014/main" id="{1545FC86-0222-C2E6-90D3-0A417BBD24CC}"/>
              </a:ext>
            </a:extLst>
          </p:cNvPr>
          <p:cNvGrpSpPr/>
          <p:nvPr/>
        </p:nvGrpSpPr>
        <p:grpSpPr>
          <a:xfrm>
            <a:off x="3072834" y="0"/>
            <a:ext cx="3505200" cy="6858000"/>
            <a:chOff x="-2230120" y="0"/>
            <a:chExt cx="3505200" cy="6858000"/>
          </a:xfrm>
        </p:grpSpPr>
        <p:grpSp>
          <p:nvGrpSpPr>
            <p:cNvPr id="18" name="Group 17">
              <a:extLst>
                <a:ext uri="{FF2B5EF4-FFF2-40B4-BE49-F238E27FC236}">
                  <a16:creationId xmlns:a16="http://schemas.microsoft.com/office/drawing/2014/main" id="{16EA8D67-B834-0DE0-D0C5-E7C113A8E8DC}"/>
                </a:ext>
              </a:extLst>
            </p:cNvPr>
            <p:cNvGrpSpPr/>
            <p:nvPr/>
          </p:nvGrpSpPr>
          <p:grpSpPr>
            <a:xfrm>
              <a:off x="-2230120" y="0"/>
              <a:ext cx="3505200" cy="6858000"/>
              <a:chOff x="3078480" y="0"/>
              <a:chExt cx="3505200" cy="6858000"/>
            </a:xfrm>
          </p:grpSpPr>
          <p:sp>
            <p:nvSpPr>
              <p:cNvPr id="5" name="Rectangle 4">
                <a:extLst>
                  <a:ext uri="{FF2B5EF4-FFF2-40B4-BE49-F238E27FC236}">
                    <a16:creationId xmlns:a16="http://schemas.microsoft.com/office/drawing/2014/main" id="{84F510E3-FEB3-E2ED-1CB7-2B524CD672E6}"/>
                  </a:ext>
                </a:extLst>
              </p:cNvPr>
              <p:cNvSpPr/>
              <p:nvPr/>
            </p:nvSpPr>
            <p:spPr>
              <a:xfrm>
                <a:off x="3078480" y="0"/>
                <a:ext cx="30175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36D51BB-B287-C8BE-29F2-E03BBFFAA509}"/>
                  </a:ext>
                </a:extLst>
              </p:cNvPr>
              <p:cNvSpPr txBox="1"/>
              <p:nvPr/>
            </p:nvSpPr>
            <p:spPr>
              <a:xfrm>
                <a:off x="3860800" y="396239"/>
                <a:ext cx="1452880" cy="1323439"/>
              </a:xfrm>
              <a:prstGeom prst="rect">
                <a:avLst/>
              </a:prstGeom>
              <a:noFill/>
            </p:spPr>
            <p:txBody>
              <a:bodyPr wrap="square" rtlCol="0">
                <a:spAutoFit/>
              </a:bodyPr>
              <a:lstStyle/>
              <a:p>
                <a:r>
                  <a:rPr lang="en-US" sz="8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02</a:t>
                </a:r>
              </a:p>
            </p:txBody>
          </p:sp>
          <p:sp>
            <p:nvSpPr>
              <p:cNvPr id="14" name="Isosceles Triangle 13">
                <a:extLst>
                  <a:ext uri="{FF2B5EF4-FFF2-40B4-BE49-F238E27FC236}">
                    <a16:creationId xmlns:a16="http://schemas.microsoft.com/office/drawing/2014/main" id="{4D62D5C3-4225-CF24-141A-BB10AD908CE9}"/>
                  </a:ext>
                </a:extLst>
              </p:cNvPr>
              <p:cNvSpPr/>
              <p:nvPr/>
            </p:nvSpPr>
            <p:spPr>
              <a:xfrm rot="5400000">
                <a:off x="5994400" y="814118"/>
                <a:ext cx="690880" cy="487680"/>
              </a:xfrm>
              <a:prstGeom prst="triangl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30588F01-03B7-A1D8-834A-31535711FB03}"/>
                </a:ext>
              </a:extLst>
            </p:cNvPr>
            <p:cNvSpPr txBox="1"/>
            <p:nvPr/>
          </p:nvSpPr>
          <p:spPr>
            <a:xfrm>
              <a:off x="-2216749" y="2514872"/>
              <a:ext cx="3004149" cy="1384995"/>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Solution Implementation Steps</a:t>
              </a:r>
            </a:p>
          </p:txBody>
        </p:sp>
      </p:grpSp>
      <p:grpSp>
        <p:nvGrpSpPr>
          <p:cNvPr id="29" name="Group 28">
            <a:extLst>
              <a:ext uri="{FF2B5EF4-FFF2-40B4-BE49-F238E27FC236}">
                <a16:creationId xmlns:a16="http://schemas.microsoft.com/office/drawing/2014/main" id="{A760CC2C-1F31-7051-F5EE-EDB6465273DE}"/>
              </a:ext>
            </a:extLst>
          </p:cNvPr>
          <p:cNvGrpSpPr/>
          <p:nvPr/>
        </p:nvGrpSpPr>
        <p:grpSpPr>
          <a:xfrm>
            <a:off x="3923" y="0"/>
            <a:ext cx="3566160" cy="6858000"/>
            <a:chOff x="-2646680" y="0"/>
            <a:chExt cx="3566160" cy="6858000"/>
          </a:xfrm>
        </p:grpSpPr>
        <p:grpSp>
          <p:nvGrpSpPr>
            <p:cNvPr id="17" name="Group 16">
              <a:extLst>
                <a:ext uri="{FF2B5EF4-FFF2-40B4-BE49-F238E27FC236}">
                  <a16:creationId xmlns:a16="http://schemas.microsoft.com/office/drawing/2014/main" id="{38EAE877-9EF2-6D4A-6980-99D9F46A207C}"/>
                </a:ext>
              </a:extLst>
            </p:cNvPr>
            <p:cNvGrpSpPr/>
            <p:nvPr/>
          </p:nvGrpSpPr>
          <p:grpSpPr>
            <a:xfrm>
              <a:off x="-2646680" y="0"/>
              <a:ext cx="3566160" cy="6858000"/>
              <a:chOff x="0" y="0"/>
              <a:chExt cx="3566160" cy="6858000"/>
            </a:xfrm>
          </p:grpSpPr>
          <p:sp>
            <p:nvSpPr>
              <p:cNvPr id="6" name="Rectangle 5">
                <a:extLst>
                  <a:ext uri="{FF2B5EF4-FFF2-40B4-BE49-F238E27FC236}">
                    <a16:creationId xmlns:a16="http://schemas.microsoft.com/office/drawing/2014/main" id="{C4EF697F-97C9-45F0-D472-F4DE75BE066C}"/>
                  </a:ext>
                </a:extLst>
              </p:cNvPr>
              <p:cNvSpPr/>
              <p:nvPr/>
            </p:nvSpPr>
            <p:spPr>
              <a:xfrm>
                <a:off x="0" y="0"/>
                <a:ext cx="307848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F74885F-F50D-DC66-3AB7-304E8F9FB156}"/>
                  </a:ext>
                </a:extLst>
              </p:cNvPr>
              <p:cNvSpPr txBox="1"/>
              <p:nvPr/>
            </p:nvSpPr>
            <p:spPr>
              <a:xfrm>
                <a:off x="782320" y="396240"/>
                <a:ext cx="1280160" cy="1323439"/>
              </a:xfrm>
              <a:prstGeom prst="rect">
                <a:avLst/>
              </a:prstGeom>
              <a:noFill/>
            </p:spPr>
            <p:txBody>
              <a:bodyPr wrap="square" rtlCol="0">
                <a:spAutoFit/>
              </a:bodyPr>
              <a:lstStyle/>
              <a:p>
                <a:r>
                  <a:rPr lang="en-US" sz="8000" dirty="0">
                    <a:solidFill>
                      <a:schemeClr val="bg1"/>
                    </a:solidFill>
                    <a:latin typeface="ADLaM Display" panose="020F0502020204030204" pitchFamily="2" charset="0"/>
                    <a:ea typeface="ADLaM Display" panose="020F0502020204030204" pitchFamily="2" charset="0"/>
                    <a:cs typeface="ADLaM Display" panose="020F0502020204030204" pitchFamily="2" charset="0"/>
                  </a:rPr>
                  <a:t>01</a:t>
                </a:r>
              </a:p>
            </p:txBody>
          </p:sp>
          <p:sp>
            <p:nvSpPr>
              <p:cNvPr id="13" name="Isosceles Triangle 12">
                <a:extLst>
                  <a:ext uri="{FF2B5EF4-FFF2-40B4-BE49-F238E27FC236}">
                    <a16:creationId xmlns:a16="http://schemas.microsoft.com/office/drawing/2014/main" id="{AF764E35-01BF-FDF3-9DFA-D330D93FBE2C}"/>
                  </a:ext>
                </a:extLst>
              </p:cNvPr>
              <p:cNvSpPr/>
              <p:nvPr/>
            </p:nvSpPr>
            <p:spPr>
              <a:xfrm rot="5400000">
                <a:off x="2976880" y="814118"/>
                <a:ext cx="690880" cy="487680"/>
              </a:xfrm>
              <a:prstGeom prst="triangl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6FBD4698-3CC7-BC39-4A40-1B28CC15DE33}"/>
                </a:ext>
              </a:extLst>
            </p:cNvPr>
            <p:cNvSpPr txBox="1"/>
            <p:nvPr/>
          </p:nvSpPr>
          <p:spPr>
            <a:xfrm>
              <a:off x="-2592729" y="2497976"/>
              <a:ext cx="2893671" cy="1077218"/>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Business Case Study</a:t>
              </a:r>
            </a:p>
          </p:txBody>
        </p:sp>
      </p:grpSp>
    </p:spTree>
    <p:extLst>
      <p:ext uri="{BB962C8B-B14F-4D97-AF65-F5344CB8AC3E}">
        <p14:creationId xmlns:p14="http://schemas.microsoft.com/office/powerpoint/2010/main" val="3585265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1848446" y="1700981"/>
            <a:ext cx="10333939"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11: On-Premises Connectivity</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015663"/>
          </a:xfrm>
          <a:prstGeom prst="rect">
            <a:avLst/>
          </a:prstGeom>
          <a:noFill/>
        </p:spPr>
        <p:txBody>
          <a:bodyPr wrap="square" rtlCol="0">
            <a:spAutoFit/>
          </a:bodyPr>
          <a:lstStyle/>
          <a:p>
            <a:r>
              <a:rPr lang="en-US" sz="2000" dirty="0">
                <a:solidFill>
                  <a:schemeClr val="tx2">
                    <a:lumMod val="75000"/>
                    <a:lumOff val="25000"/>
                  </a:schemeClr>
                </a:solidFill>
              </a:rPr>
              <a:t>The customer wants a secure solution to connect his on-premises users to our Azure infrastructure, ensuring seamless and secure access to his web application and resources hosted in the cloud.</a:t>
            </a:r>
          </a:p>
        </p:txBody>
      </p:sp>
      <p:grpSp>
        <p:nvGrpSpPr>
          <p:cNvPr id="2" name="Group 1">
            <a:extLst>
              <a:ext uri="{FF2B5EF4-FFF2-40B4-BE49-F238E27FC236}">
                <a16:creationId xmlns:a16="http://schemas.microsoft.com/office/drawing/2014/main" id="{6E48889B-E935-D9AD-81EF-73BF6A5559A8}"/>
              </a:ext>
            </a:extLst>
          </p:cNvPr>
          <p:cNvGrpSpPr/>
          <p:nvPr/>
        </p:nvGrpSpPr>
        <p:grpSpPr>
          <a:xfrm>
            <a:off x="-12871112" y="0"/>
            <a:ext cx="14719559" cy="7716274"/>
            <a:chOff x="-12871112" y="0"/>
            <a:chExt cx="14719559" cy="7716274"/>
          </a:xfrm>
          <a:effectLst>
            <a:outerShdw blurRad="254000" dist="88900" algn="ctr" rotWithShape="0">
              <a:schemeClr val="tx1">
                <a:alpha val="51000"/>
              </a:schemeClr>
            </a:outerShdw>
          </a:effectLst>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11</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2308324"/>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Implemented a VPN Gateway to establish a secure connection between the on-premises network and Azure.</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Configured a site-to-site (S2S) VPN to enable secure and seamless access for on-premises users.</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Created a point-to-site (P2S) VPN for individual users to securely connect to the Azure infrastructure from remote locations</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a:extLst>
                <a:ext uri="{FF2B5EF4-FFF2-40B4-BE49-F238E27FC236}">
                  <a16:creationId xmlns:a16="http://schemas.microsoft.com/office/drawing/2014/main" id="{D66F13C6-7A8B-7862-432F-7010B3F546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84525" y="2729016"/>
              <a:ext cx="8884526" cy="3336504"/>
            </a:xfrm>
            <a:prstGeom prst="rect">
              <a:avLst/>
            </a:prstGeom>
          </p:spPr>
        </p:pic>
      </p:gr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898180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578479-97FA-1AEA-1855-FAE607BBFCCE}"/>
              </a:ext>
            </a:extLst>
          </p:cNvPr>
          <p:cNvSpPr txBox="1"/>
          <p:nvPr/>
        </p:nvSpPr>
        <p:spPr>
          <a:xfrm>
            <a:off x="1848446" y="1700981"/>
            <a:ext cx="10333939" cy="646331"/>
          </a:xfrm>
          <a:prstGeom prst="rect">
            <a:avLst/>
          </a:prstGeom>
          <a:noFill/>
        </p:spPr>
        <p:txBody>
          <a:bodyPr wrap="square" rtlCol="0">
            <a:spAutoFit/>
          </a:bodyPr>
          <a:lstStyle/>
          <a:p>
            <a:pPr algn="ctr"/>
            <a:r>
              <a:rPr lang="en-US" sz="3600" u="sng" dirty="0">
                <a:solidFill>
                  <a:schemeClr val="tx2">
                    <a:lumMod val="50000"/>
                    <a:lumOff val="50000"/>
                  </a:schemeClr>
                </a:solidFill>
                <a:latin typeface="ADLaM Display" panose="02010000000000000000" pitchFamily="2" charset="0"/>
                <a:ea typeface="ADLaM Display" panose="02010000000000000000" pitchFamily="2" charset="0"/>
                <a:cs typeface="ADLaM Display" panose="02010000000000000000" pitchFamily="2" charset="0"/>
              </a:rPr>
              <a:t>REQUIREMENT 11: On-Premises Connectivity</a:t>
            </a:r>
          </a:p>
        </p:txBody>
      </p:sp>
      <p:sp>
        <p:nvSpPr>
          <p:cNvPr id="5" name="TextBox 4">
            <a:extLst>
              <a:ext uri="{FF2B5EF4-FFF2-40B4-BE49-F238E27FC236}">
                <a16:creationId xmlns:a16="http://schemas.microsoft.com/office/drawing/2014/main" id="{7443F0DD-C067-79D4-1D60-A4CBE72B1B49}"/>
              </a:ext>
            </a:extLst>
          </p:cNvPr>
          <p:cNvSpPr txBox="1"/>
          <p:nvPr/>
        </p:nvSpPr>
        <p:spPr>
          <a:xfrm>
            <a:off x="3470787" y="2721114"/>
            <a:ext cx="7831392" cy="1015663"/>
          </a:xfrm>
          <a:prstGeom prst="rect">
            <a:avLst/>
          </a:prstGeom>
          <a:noFill/>
        </p:spPr>
        <p:txBody>
          <a:bodyPr wrap="square" rtlCol="0">
            <a:spAutoFit/>
          </a:bodyPr>
          <a:lstStyle/>
          <a:p>
            <a:r>
              <a:rPr lang="en-US" sz="2000" dirty="0">
                <a:solidFill>
                  <a:schemeClr val="tx2">
                    <a:lumMod val="75000"/>
                    <a:lumOff val="25000"/>
                  </a:schemeClr>
                </a:solidFill>
              </a:rPr>
              <a:t>The customer wants a secure solution to connect his on-premises users to our Azure infrastructure, ensuring seamless and secure access to his web application and resources hosted in the cloud.</a:t>
            </a:r>
          </a:p>
        </p:txBody>
      </p:sp>
      <p:grpSp>
        <p:nvGrpSpPr>
          <p:cNvPr id="14" name="Group 13">
            <a:extLst>
              <a:ext uri="{FF2B5EF4-FFF2-40B4-BE49-F238E27FC236}">
                <a16:creationId xmlns:a16="http://schemas.microsoft.com/office/drawing/2014/main" id="{4944007C-8C05-16B3-839E-936AB558D662}"/>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15" name="Rectangle: Rounded Corners 14">
              <a:extLst>
                <a:ext uri="{FF2B5EF4-FFF2-40B4-BE49-F238E27FC236}">
                  <a16:creationId xmlns:a16="http://schemas.microsoft.com/office/drawing/2014/main" id="{9561FA2B-7C25-5258-42B6-48D3CAAEEE61}"/>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9E46839-847B-3658-B6BB-7B9B9700ADD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EC57AC7B-91BA-5E64-C73A-D34950D6924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FF86F69A-B41A-01FC-FE52-232B1A612A6E}"/>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6E48889B-E935-D9AD-81EF-73BF6A5559A8}"/>
              </a:ext>
            </a:extLst>
          </p:cNvPr>
          <p:cNvGrpSpPr/>
          <p:nvPr/>
        </p:nvGrpSpPr>
        <p:grpSpPr>
          <a:xfrm>
            <a:off x="-1661880" y="0"/>
            <a:ext cx="14719559" cy="7716274"/>
            <a:chOff x="-12871112" y="0"/>
            <a:chExt cx="14719559" cy="7716274"/>
          </a:xfrm>
        </p:grpSpPr>
        <p:sp>
          <p:nvSpPr>
            <p:cNvPr id="6" name="Rectangle 5">
              <a:extLst>
                <a:ext uri="{FF2B5EF4-FFF2-40B4-BE49-F238E27FC236}">
                  <a16:creationId xmlns:a16="http://schemas.microsoft.com/office/drawing/2014/main" id="{68816EAD-767A-A82A-A293-7DE9219074ED}"/>
                </a:ext>
              </a:extLst>
            </p:cNvPr>
            <p:cNvSpPr/>
            <p:nvPr/>
          </p:nvSpPr>
          <p:spPr>
            <a:xfrm>
              <a:off x="-11226800" y="0"/>
              <a:ext cx="12269019"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Top Corners Rounded 6">
              <a:extLst>
                <a:ext uri="{FF2B5EF4-FFF2-40B4-BE49-F238E27FC236}">
                  <a16:creationId xmlns:a16="http://schemas.microsoft.com/office/drawing/2014/main" id="{BD2834FA-1345-E6C8-9CBA-D38D0E84DC32}"/>
                </a:ext>
              </a:extLst>
            </p:cNvPr>
            <p:cNvSpPr/>
            <p:nvPr/>
          </p:nvSpPr>
          <p:spPr>
            <a:xfrm rot="5400000">
              <a:off x="695536" y="1295322"/>
              <a:ext cx="1494503" cy="811319"/>
            </a:xfrm>
            <a:prstGeom prst="round2SameRect">
              <a:avLst>
                <a:gd name="adj1" fmla="val 41668"/>
                <a:gd name="adj2" fmla="val 0"/>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A65D5F8B-8C2A-8330-AE98-7250AE1210EA}"/>
                </a:ext>
              </a:extLst>
            </p:cNvPr>
            <p:cNvGrpSpPr/>
            <p:nvPr/>
          </p:nvGrpSpPr>
          <p:grpSpPr>
            <a:xfrm flipH="1">
              <a:off x="-12871112" y="5280382"/>
              <a:ext cx="4828129" cy="2435892"/>
              <a:chOff x="9847974" y="4930257"/>
              <a:chExt cx="4828129" cy="2435892"/>
            </a:xfrm>
            <a:solidFill>
              <a:schemeClr val="bg1"/>
            </a:solidFill>
          </p:grpSpPr>
          <p:sp>
            <p:nvSpPr>
              <p:cNvPr id="21" name="Rectangle: Rounded Corners 20">
                <a:extLst>
                  <a:ext uri="{FF2B5EF4-FFF2-40B4-BE49-F238E27FC236}">
                    <a16:creationId xmlns:a16="http://schemas.microsoft.com/office/drawing/2014/main" id="{ED62F453-BC0E-1F60-962D-B94006E88EF4}"/>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7950433-BCCF-7CFB-06C7-8F7D11A5F6FF}"/>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9FE09661-198A-C3C1-DB06-AEC124E9EF35}"/>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8016690A-27B3-CED8-1EF7-ED84A534470C}"/>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A889CC27-45BF-BD6A-C71C-E1ED0F1F3206}"/>
                </a:ext>
              </a:extLst>
            </p:cNvPr>
            <p:cNvSpPr txBox="1"/>
            <p:nvPr/>
          </p:nvSpPr>
          <p:spPr>
            <a:xfrm>
              <a:off x="1042219" y="1457011"/>
              <a:ext cx="806227" cy="584775"/>
            </a:xfrm>
            <a:prstGeom prst="rect">
              <a:avLst/>
            </a:prstGeom>
            <a:noFill/>
          </p:spPr>
          <p:txBody>
            <a:bodyPr wrap="square" rtlCol="0">
              <a:spAutoFit/>
            </a:bodyPr>
            <a:lstStyle/>
            <a:p>
              <a:pPr algn="ctr"/>
              <a:r>
                <a:rPr lang="en-US" sz="32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11</a:t>
              </a:r>
            </a:p>
          </p:txBody>
        </p:sp>
        <p:sp>
          <p:nvSpPr>
            <p:cNvPr id="12" name="TextBox 11">
              <a:extLst>
                <a:ext uri="{FF2B5EF4-FFF2-40B4-BE49-F238E27FC236}">
                  <a16:creationId xmlns:a16="http://schemas.microsoft.com/office/drawing/2014/main" id="{21EC94E3-D4EE-3A2C-933D-F17296485301}"/>
                </a:ext>
              </a:extLst>
            </p:cNvPr>
            <p:cNvSpPr txBox="1"/>
            <p:nvPr/>
          </p:nvSpPr>
          <p:spPr>
            <a:xfrm>
              <a:off x="-10972801" y="302849"/>
              <a:ext cx="10972801" cy="2308324"/>
            </a:xfrm>
            <a:prstGeom prst="rect">
              <a:avLst/>
            </a:prstGeom>
            <a:noFill/>
          </p:spPr>
          <p:txBody>
            <a:bodyPr wrap="square" rtlCol="0">
              <a:spAutoFit/>
            </a:bodyPr>
            <a:lstStyle/>
            <a:p>
              <a:r>
                <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Our Solution:</a:t>
              </a:r>
            </a:p>
            <a:p>
              <a:endParaRPr lang="en-US" b="1" u="sng"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Implemented a VPN Gateway to establish a secure connection between the on-premises network and Azure.</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Configured a site-to-site (S2S) VPN to enable secure and seamless access for on-premises users.</a:t>
              </a:r>
            </a:p>
            <a:p>
              <a:pPr marL="285750" indent="-285750">
                <a:buFont typeface="Arial" panose="020B0604020202020204" pitchFamily="34" charset="0"/>
                <a:buChar char="•"/>
              </a:pPr>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Created a point-to-site (P2S) VPN for individual users to securely connect to the Azure infrastructure from remote locations</a:t>
              </a:r>
            </a:p>
            <a:p>
              <a:endParaRPr lang="en-US" dirty="0">
                <a:latin typeface="ADLaM Display" panose="02010000000000000000" pitchFamily="2" charset="0"/>
                <a:ea typeface="ADLaM Display" panose="02010000000000000000" pitchFamily="2" charset="0"/>
                <a:cs typeface="ADLaM Display" panose="02010000000000000000" pitchFamily="2" charset="0"/>
              </a:endParaRPr>
            </a:p>
          </p:txBody>
        </p:sp>
        <p:pic>
          <p:nvPicPr>
            <p:cNvPr id="13" name="Picture 12">
              <a:extLst>
                <a:ext uri="{FF2B5EF4-FFF2-40B4-BE49-F238E27FC236}">
                  <a16:creationId xmlns:a16="http://schemas.microsoft.com/office/drawing/2014/main" id="{D66F13C6-7A8B-7862-432F-7010B3F546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84525" y="2729016"/>
              <a:ext cx="8884526" cy="3336504"/>
            </a:xfrm>
            <a:prstGeom prst="rect">
              <a:avLst/>
            </a:prstGeom>
          </p:spPr>
        </p:pic>
      </p:grpSp>
    </p:spTree>
    <p:extLst>
      <p:ext uri="{BB962C8B-B14F-4D97-AF65-F5344CB8AC3E}">
        <p14:creationId xmlns:p14="http://schemas.microsoft.com/office/powerpoint/2010/main" val="465077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FC7931-684F-E661-DE7F-D247C6551778}"/>
              </a:ext>
            </a:extLst>
          </p:cNvPr>
          <p:cNvSpPr txBox="1"/>
          <p:nvPr/>
        </p:nvSpPr>
        <p:spPr>
          <a:xfrm>
            <a:off x="0" y="233680"/>
            <a:ext cx="12192000" cy="646331"/>
          </a:xfrm>
          <a:prstGeom prst="rect">
            <a:avLst/>
          </a:prstGeom>
          <a:solidFill>
            <a:schemeClr val="tx2">
              <a:lumMod val="50000"/>
              <a:lumOff val="50000"/>
            </a:schemeClr>
          </a:solidFill>
          <a:effectLst>
            <a:outerShdw blurRad="50800" dist="38100" dir="5400000" algn="t" rotWithShape="0">
              <a:prstClr val="black">
                <a:alpha val="40000"/>
              </a:prstClr>
            </a:outerShdw>
          </a:effectLst>
        </p:spPr>
        <p:txBody>
          <a:bodyPr wrap="square" rtlCol="0">
            <a:spAutoFit/>
          </a:bodyPr>
          <a:lstStyle/>
          <a:p>
            <a:pPr algn="ctr"/>
            <a:r>
              <a:rPr lang="en-US" sz="3600" dirty="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The Final Architecture</a:t>
            </a:r>
          </a:p>
        </p:txBody>
      </p:sp>
      <p:pic>
        <p:nvPicPr>
          <p:cNvPr id="6" name="Picture 5" descr="A diagram of a computer network&#10;&#10;Description automatically generated with medium confidence">
            <a:extLst>
              <a:ext uri="{FF2B5EF4-FFF2-40B4-BE49-F238E27FC236}">
                <a16:creationId xmlns:a16="http://schemas.microsoft.com/office/drawing/2014/main" id="{1A469882-5492-3226-745E-4012BA049C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53" y="1332741"/>
            <a:ext cx="11872094" cy="4458459"/>
          </a:xfrm>
          <a:prstGeom prst="rect">
            <a:avLst/>
          </a:prstGeom>
        </p:spPr>
      </p:pic>
    </p:spTree>
    <p:extLst>
      <p:ext uri="{BB962C8B-B14F-4D97-AF65-F5344CB8AC3E}">
        <p14:creationId xmlns:p14="http://schemas.microsoft.com/office/powerpoint/2010/main" val="438598238"/>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8F9758DF-6D1B-2F0F-0365-D4200B1B651F}"/>
              </a:ext>
            </a:extLst>
          </p:cNvPr>
          <p:cNvGrpSpPr/>
          <p:nvPr/>
        </p:nvGrpSpPr>
        <p:grpSpPr>
          <a:xfrm>
            <a:off x="-98633" y="-791545"/>
            <a:ext cx="9656075" cy="8441090"/>
            <a:chOff x="446569" y="-791545"/>
            <a:chExt cx="9656075" cy="8441090"/>
          </a:xfrm>
          <a:solidFill>
            <a:schemeClr val="tx2">
              <a:lumMod val="75000"/>
              <a:lumOff val="25000"/>
            </a:schemeClr>
          </a:solidFill>
        </p:grpSpPr>
        <p:pic>
          <p:nvPicPr>
            <p:cNvPr id="3" name="Graphic 2" descr="Line arrow: Slight curve with solid fill">
              <a:extLst>
                <a:ext uri="{FF2B5EF4-FFF2-40B4-BE49-F238E27FC236}">
                  <a16:creationId xmlns:a16="http://schemas.microsoft.com/office/drawing/2014/main" id="{824EF019-E6B2-C3AF-BF73-86EC8E9AEF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569" y="-791545"/>
              <a:ext cx="4006644" cy="4006644"/>
            </a:xfrm>
            <a:prstGeom prst="rect">
              <a:avLst/>
            </a:prstGeom>
          </p:spPr>
        </p:pic>
        <p:pic>
          <p:nvPicPr>
            <p:cNvPr id="14" name="Graphic 13" descr="Line arrow: Slight curve with solid fill">
              <a:extLst>
                <a:ext uri="{FF2B5EF4-FFF2-40B4-BE49-F238E27FC236}">
                  <a16:creationId xmlns:a16="http://schemas.microsoft.com/office/drawing/2014/main" id="{4606B749-ED9E-C102-3EFB-BE93EBB701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6200000" flipH="1">
              <a:off x="3487195" y="1015896"/>
              <a:ext cx="4006644" cy="4006644"/>
            </a:xfrm>
            <a:prstGeom prst="rect">
              <a:avLst/>
            </a:prstGeom>
          </p:spPr>
        </p:pic>
        <p:pic>
          <p:nvPicPr>
            <p:cNvPr id="15" name="Graphic 14" descr="Line arrow: Slight curve with solid fill">
              <a:extLst>
                <a:ext uri="{FF2B5EF4-FFF2-40B4-BE49-F238E27FC236}">
                  <a16:creationId xmlns:a16="http://schemas.microsoft.com/office/drawing/2014/main" id="{3DEDE3DB-5BDC-8A53-29AD-4AC77E9ECD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3642901"/>
              <a:ext cx="4006644" cy="4006644"/>
            </a:xfrm>
            <a:prstGeom prst="rect">
              <a:avLst/>
            </a:prstGeom>
          </p:spPr>
        </p:pic>
      </p:grpSp>
      <p:sp>
        <p:nvSpPr>
          <p:cNvPr id="4" name="TextBox 3">
            <a:extLst>
              <a:ext uri="{FF2B5EF4-FFF2-40B4-BE49-F238E27FC236}">
                <a16:creationId xmlns:a16="http://schemas.microsoft.com/office/drawing/2014/main" id="{6FFC7931-684F-E661-DE7F-D247C6551778}"/>
              </a:ext>
            </a:extLst>
          </p:cNvPr>
          <p:cNvSpPr txBox="1"/>
          <p:nvPr/>
        </p:nvSpPr>
        <p:spPr>
          <a:xfrm>
            <a:off x="0" y="2875002"/>
            <a:ext cx="12192000" cy="1107996"/>
          </a:xfrm>
          <a:prstGeom prst="rect">
            <a:avLst/>
          </a:prstGeom>
          <a:solidFill>
            <a:schemeClr val="tx2">
              <a:lumMod val="50000"/>
              <a:lumOff val="50000"/>
            </a:schemeClr>
          </a:solidFill>
          <a:effectLst>
            <a:outerShdw blurRad="50800" dist="38100" dir="5400000" algn="t" rotWithShape="0">
              <a:prstClr val="black">
                <a:alpha val="40000"/>
              </a:prstClr>
            </a:outerShdw>
          </a:effectLst>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Traffic Directions</a:t>
            </a:r>
          </a:p>
        </p:txBody>
      </p:sp>
      <p:grpSp>
        <p:nvGrpSpPr>
          <p:cNvPr id="5" name="Group 4">
            <a:extLst>
              <a:ext uri="{FF2B5EF4-FFF2-40B4-BE49-F238E27FC236}">
                <a16:creationId xmlns:a16="http://schemas.microsoft.com/office/drawing/2014/main" id="{DD339465-58FF-4E9A-403C-317EE45A3D0A}"/>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7" name="Rectangle: Rounded Corners 6">
              <a:extLst>
                <a:ext uri="{FF2B5EF4-FFF2-40B4-BE49-F238E27FC236}">
                  <a16:creationId xmlns:a16="http://schemas.microsoft.com/office/drawing/2014/main" id="{BC8D1BA1-E097-7358-9FCA-813FA44A6886}"/>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6553D3B-FADE-C883-32B0-B156A3DE7D5C}"/>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5F55B38-3D53-6D03-513A-02DBFD050E9A}"/>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9D57F6F-91ED-0DFA-7F55-8ECC46221C78}"/>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0155368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FC7931-684F-E661-DE7F-D247C6551778}"/>
              </a:ext>
            </a:extLst>
          </p:cNvPr>
          <p:cNvSpPr txBox="1"/>
          <p:nvPr/>
        </p:nvSpPr>
        <p:spPr>
          <a:xfrm>
            <a:off x="0" y="233680"/>
            <a:ext cx="12192000" cy="646331"/>
          </a:xfrm>
          <a:prstGeom prst="rect">
            <a:avLst/>
          </a:prstGeom>
          <a:solidFill>
            <a:schemeClr val="tx2">
              <a:lumMod val="50000"/>
              <a:lumOff val="50000"/>
            </a:schemeClr>
          </a:solidFill>
          <a:effectLst>
            <a:outerShdw blurRad="50800" dist="38100" dir="5400000" algn="t" rotWithShape="0">
              <a:prstClr val="black">
                <a:alpha val="40000"/>
              </a:prstClr>
            </a:outerShdw>
          </a:effectLst>
        </p:spPr>
        <p:txBody>
          <a:bodyPr wrap="square" rtlCol="0">
            <a:spAutoFit/>
          </a:bodyPr>
          <a:lstStyle/>
          <a:p>
            <a:pPr algn="ctr"/>
            <a:r>
              <a:rPr lang="en-US" sz="3600" dirty="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HTTP/s Traffic from Public Internet</a:t>
            </a:r>
          </a:p>
        </p:txBody>
      </p:sp>
      <p:pic>
        <p:nvPicPr>
          <p:cNvPr id="6" name="Picture 5">
            <a:extLst>
              <a:ext uri="{FF2B5EF4-FFF2-40B4-BE49-F238E27FC236}">
                <a16:creationId xmlns:a16="http://schemas.microsoft.com/office/drawing/2014/main" id="{1A469882-5492-3226-745E-4012BA049C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46366" y="1332741"/>
            <a:ext cx="10299268" cy="4458459"/>
          </a:xfrm>
          <a:prstGeom prst="rect">
            <a:avLst/>
          </a:prstGeom>
        </p:spPr>
      </p:pic>
    </p:spTree>
    <p:extLst>
      <p:ext uri="{BB962C8B-B14F-4D97-AF65-F5344CB8AC3E}">
        <p14:creationId xmlns:p14="http://schemas.microsoft.com/office/powerpoint/2010/main" val="4276186160"/>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FC7931-684F-E661-DE7F-D247C6551778}"/>
              </a:ext>
            </a:extLst>
          </p:cNvPr>
          <p:cNvSpPr txBox="1"/>
          <p:nvPr/>
        </p:nvSpPr>
        <p:spPr>
          <a:xfrm>
            <a:off x="0" y="233680"/>
            <a:ext cx="12192000" cy="646331"/>
          </a:xfrm>
          <a:prstGeom prst="rect">
            <a:avLst/>
          </a:prstGeom>
          <a:solidFill>
            <a:schemeClr val="tx2">
              <a:lumMod val="50000"/>
              <a:lumOff val="50000"/>
            </a:schemeClr>
          </a:solidFill>
          <a:effectLst>
            <a:outerShdw blurRad="50800" dist="38100" dir="5400000" algn="t" rotWithShape="0">
              <a:prstClr val="black">
                <a:alpha val="40000"/>
              </a:prstClr>
            </a:outerShdw>
          </a:effectLst>
        </p:spPr>
        <p:txBody>
          <a:bodyPr wrap="square" rtlCol="0">
            <a:spAutoFit/>
          </a:bodyPr>
          <a:lstStyle/>
          <a:p>
            <a:pPr algn="ctr"/>
            <a:r>
              <a:rPr lang="en-US" sz="3600" dirty="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Outbound Traffic to Public Internet </a:t>
            </a:r>
          </a:p>
        </p:txBody>
      </p:sp>
      <p:pic>
        <p:nvPicPr>
          <p:cNvPr id="6" name="Picture 5">
            <a:extLst>
              <a:ext uri="{FF2B5EF4-FFF2-40B4-BE49-F238E27FC236}">
                <a16:creationId xmlns:a16="http://schemas.microsoft.com/office/drawing/2014/main" id="{1A469882-5492-3226-745E-4012BA049C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1956" y="1162476"/>
            <a:ext cx="11485442" cy="5406539"/>
          </a:xfrm>
          <a:prstGeom prst="rect">
            <a:avLst/>
          </a:prstGeom>
        </p:spPr>
      </p:pic>
    </p:spTree>
    <p:extLst>
      <p:ext uri="{BB962C8B-B14F-4D97-AF65-F5344CB8AC3E}">
        <p14:creationId xmlns:p14="http://schemas.microsoft.com/office/powerpoint/2010/main" val="3108040455"/>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FC7931-684F-E661-DE7F-D247C6551778}"/>
              </a:ext>
            </a:extLst>
          </p:cNvPr>
          <p:cNvSpPr txBox="1"/>
          <p:nvPr/>
        </p:nvSpPr>
        <p:spPr>
          <a:xfrm>
            <a:off x="0" y="233680"/>
            <a:ext cx="12192000" cy="646331"/>
          </a:xfrm>
          <a:prstGeom prst="rect">
            <a:avLst/>
          </a:prstGeom>
          <a:solidFill>
            <a:schemeClr val="tx2">
              <a:lumMod val="50000"/>
              <a:lumOff val="50000"/>
            </a:schemeClr>
          </a:solidFill>
          <a:effectLst>
            <a:outerShdw blurRad="50800" dist="38100" dir="5400000" algn="t" rotWithShape="0">
              <a:prstClr val="black">
                <a:alpha val="40000"/>
              </a:prstClr>
            </a:outerShdw>
          </a:effectLst>
        </p:spPr>
        <p:txBody>
          <a:bodyPr wrap="square" rtlCol="0">
            <a:spAutoFit/>
          </a:bodyPr>
          <a:lstStyle/>
          <a:p>
            <a:pPr algn="ctr"/>
            <a:r>
              <a:rPr lang="en-US" sz="3600" dirty="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VPN User Traffic inside Network</a:t>
            </a:r>
          </a:p>
        </p:txBody>
      </p:sp>
      <p:pic>
        <p:nvPicPr>
          <p:cNvPr id="6" name="Picture 5">
            <a:extLst>
              <a:ext uri="{FF2B5EF4-FFF2-40B4-BE49-F238E27FC236}">
                <a16:creationId xmlns:a16="http://schemas.microsoft.com/office/drawing/2014/main" id="{1A469882-5492-3226-745E-4012BA049C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4484" y="1779354"/>
            <a:ext cx="11443030" cy="4187692"/>
          </a:xfrm>
          <a:prstGeom prst="rect">
            <a:avLst/>
          </a:prstGeom>
        </p:spPr>
      </p:pic>
    </p:spTree>
    <p:extLst>
      <p:ext uri="{BB962C8B-B14F-4D97-AF65-F5344CB8AC3E}">
        <p14:creationId xmlns:p14="http://schemas.microsoft.com/office/powerpoint/2010/main" val="155630369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FC7931-684F-E661-DE7F-D247C6551778}"/>
              </a:ext>
            </a:extLst>
          </p:cNvPr>
          <p:cNvSpPr txBox="1"/>
          <p:nvPr/>
        </p:nvSpPr>
        <p:spPr>
          <a:xfrm>
            <a:off x="0" y="233680"/>
            <a:ext cx="12192000" cy="646331"/>
          </a:xfrm>
          <a:prstGeom prst="rect">
            <a:avLst/>
          </a:prstGeom>
          <a:solidFill>
            <a:schemeClr val="tx2">
              <a:lumMod val="50000"/>
              <a:lumOff val="50000"/>
            </a:schemeClr>
          </a:solidFill>
          <a:effectLst>
            <a:outerShdw blurRad="50800" dist="38100" dir="5400000" algn="t" rotWithShape="0">
              <a:prstClr val="black">
                <a:alpha val="40000"/>
              </a:prstClr>
            </a:outerShdw>
          </a:effectLst>
        </p:spPr>
        <p:txBody>
          <a:bodyPr wrap="square" rtlCol="0">
            <a:spAutoFit/>
          </a:bodyPr>
          <a:lstStyle/>
          <a:p>
            <a:pPr algn="ctr"/>
            <a:r>
              <a:rPr lang="en-US" sz="3600" dirty="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On-Premises User Traffic to Public Internet</a:t>
            </a:r>
          </a:p>
        </p:txBody>
      </p:sp>
      <p:pic>
        <p:nvPicPr>
          <p:cNvPr id="6" name="Picture 5">
            <a:extLst>
              <a:ext uri="{FF2B5EF4-FFF2-40B4-BE49-F238E27FC236}">
                <a16:creationId xmlns:a16="http://schemas.microsoft.com/office/drawing/2014/main" id="{1A469882-5492-3226-745E-4012BA049C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85884" y="1135955"/>
            <a:ext cx="7108722" cy="5543498"/>
          </a:xfrm>
          <a:prstGeom prst="rect">
            <a:avLst/>
          </a:prstGeom>
        </p:spPr>
      </p:pic>
    </p:spTree>
    <p:extLst>
      <p:ext uri="{BB962C8B-B14F-4D97-AF65-F5344CB8AC3E}">
        <p14:creationId xmlns:p14="http://schemas.microsoft.com/office/powerpoint/2010/main" val="2716860094"/>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FC7931-684F-E661-DE7F-D247C6551778}"/>
              </a:ext>
            </a:extLst>
          </p:cNvPr>
          <p:cNvSpPr txBox="1"/>
          <p:nvPr/>
        </p:nvSpPr>
        <p:spPr>
          <a:xfrm>
            <a:off x="0" y="2875002"/>
            <a:ext cx="12192000" cy="1107996"/>
          </a:xfrm>
          <a:prstGeom prst="rect">
            <a:avLst/>
          </a:prstGeom>
          <a:solidFill>
            <a:schemeClr val="tx2">
              <a:lumMod val="50000"/>
              <a:lumOff val="50000"/>
            </a:schemeClr>
          </a:solidFill>
          <a:effectLst>
            <a:outerShdw blurRad="50800" dist="38100" dir="5400000" algn="t" rotWithShape="0">
              <a:prstClr val="black">
                <a:alpha val="40000"/>
              </a:prstClr>
            </a:outerShdw>
          </a:effectLst>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Demo</a:t>
            </a:r>
          </a:p>
        </p:txBody>
      </p:sp>
      <p:grpSp>
        <p:nvGrpSpPr>
          <p:cNvPr id="5" name="Group 4">
            <a:extLst>
              <a:ext uri="{FF2B5EF4-FFF2-40B4-BE49-F238E27FC236}">
                <a16:creationId xmlns:a16="http://schemas.microsoft.com/office/drawing/2014/main" id="{DD339465-58FF-4E9A-403C-317EE45A3D0A}"/>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7" name="Rectangle: Rounded Corners 6">
              <a:extLst>
                <a:ext uri="{FF2B5EF4-FFF2-40B4-BE49-F238E27FC236}">
                  <a16:creationId xmlns:a16="http://schemas.microsoft.com/office/drawing/2014/main" id="{BC8D1BA1-E097-7358-9FCA-813FA44A6886}"/>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6553D3B-FADE-C883-32B0-B156A3DE7D5C}"/>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5F55B38-3D53-6D03-513A-02DBFD050E9A}"/>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9D57F6F-91ED-0DFA-7F55-8ECC46221C78}"/>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875288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Question Mark with solid fill">
            <a:extLst>
              <a:ext uri="{FF2B5EF4-FFF2-40B4-BE49-F238E27FC236}">
                <a16:creationId xmlns:a16="http://schemas.microsoft.com/office/drawing/2014/main" id="{BAA63529-78A1-998D-0A10-60B15E7BEA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59760" y="492760"/>
            <a:ext cx="5872480" cy="5872480"/>
          </a:xfrm>
          <a:prstGeom prst="rect">
            <a:avLst/>
          </a:prstGeom>
        </p:spPr>
      </p:pic>
      <p:sp>
        <p:nvSpPr>
          <p:cNvPr id="4" name="TextBox 3">
            <a:extLst>
              <a:ext uri="{FF2B5EF4-FFF2-40B4-BE49-F238E27FC236}">
                <a16:creationId xmlns:a16="http://schemas.microsoft.com/office/drawing/2014/main" id="{6FFC7931-684F-E661-DE7F-D247C6551778}"/>
              </a:ext>
            </a:extLst>
          </p:cNvPr>
          <p:cNvSpPr txBox="1"/>
          <p:nvPr/>
        </p:nvSpPr>
        <p:spPr>
          <a:xfrm>
            <a:off x="0" y="2875002"/>
            <a:ext cx="12192000" cy="1107996"/>
          </a:xfrm>
          <a:prstGeom prst="rect">
            <a:avLst/>
          </a:prstGeom>
          <a:solidFill>
            <a:schemeClr val="tx2">
              <a:lumMod val="50000"/>
              <a:lumOff val="50000"/>
            </a:schemeClr>
          </a:solidFill>
          <a:effectLst>
            <a:outerShdw blurRad="50800" dist="38100" dir="5400000" algn="t" rotWithShape="0">
              <a:prstClr val="black">
                <a:alpha val="40000"/>
              </a:prstClr>
            </a:outerShdw>
          </a:effectLst>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Any Questions</a:t>
            </a:r>
          </a:p>
        </p:txBody>
      </p:sp>
      <p:grpSp>
        <p:nvGrpSpPr>
          <p:cNvPr id="5" name="Group 4">
            <a:extLst>
              <a:ext uri="{FF2B5EF4-FFF2-40B4-BE49-F238E27FC236}">
                <a16:creationId xmlns:a16="http://schemas.microsoft.com/office/drawing/2014/main" id="{DD339465-58FF-4E9A-403C-317EE45A3D0A}"/>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7" name="Rectangle: Rounded Corners 6">
              <a:extLst>
                <a:ext uri="{FF2B5EF4-FFF2-40B4-BE49-F238E27FC236}">
                  <a16:creationId xmlns:a16="http://schemas.microsoft.com/office/drawing/2014/main" id="{BC8D1BA1-E097-7358-9FCA-813FA44A6886}"/>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6553D3B-FADE-C883-32B0-B156A3DE7D5C}"/>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5F55B38-3D53-6D03-513A-02DBFD050E9A}"/>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9D57F6F-91ED-0DFA-7F55-8ECC46221C78}"/>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2291737"/>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working on a project&#10;&#10;Description automatically generated">
            <a:extLst>
              <a:ext uri="{FF2B5EF4-FFF2-40B4-BE49-F238E27FC236}">
                <a16:creationId xmlns:a16="http://schemas.microsoft.com/office/drawing/2014/main" id="{53F823AF-0E09-B914-2F71-F77D3FD1E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805" y="1235022"/>
            <a:ext cx="4639061" cy="4387955"/>
          </a:xfrm>
          <a:prstGeom prst="ellipse">
            <a:avLst/>
          </a:prstGeom>
        </p:spPr>
      </p:pic>
      <p:sp>
        <p:nvSpPr>
          <p:cNvPr id="8" name="TextBox 7">
            <a:extLst>
              <a:ext uri="{FF2B5EF4-FFF2-40B4-BE49-F238E27FC236}">
                <a16:creationId xmlns:a16="http://schemas.microsoft.com/office/drawing/2014/main" id="{E40214BC-880F-0E7F-0743-E15AFCB0FAE2}"/>
              </a:ext>
            </a:extLst>
          </p:cNvPr>
          <p:cNvSpPr txBox="1"/>
          <p:nvPr/>
        </p:nvSpPr>
        <p:spPr>
          <a:xfrm>
            <a:off x="3889010" y="0"/>
            <a:ext cx="8302990" cy="6858000"/>
          </a:xfrm>
          <a:custGeom>
            <a:avLst/>
            <a:gdLst/>
            <a:ahLst/>
            <a:cxnLst/>
            <a:rect l="l" t="t" r="r" b="b"/>
            <a:pathLst>
              <a:path w="8302990" h="6858000">
                <a:moveTo>
                  <a:pt x="3612840" y="761598"/>
                </a:moveTo>
                <a:lnTo>
                  <a:pt x="3612840" y="798768"/>
                </a:lnTo>
                <a:cubicBezTo>
                  <a:pt x="3609268" y="811939"/>
                  <a:pt x="3601957" y="823269"/>
                  <a:pt x="3590906" y="832757"/>
                </a:cubicBezTo>
                <a:cubicBezTo>
                  <a:pt x="3579856" y="842245"/>
                  <a:pt x="3564954" y="846988"/>
                  <a:pt x="3546202" y="846988"/>
                </a:cubicBezTo>
                <a:cubicBezTo>
                  <a:pt x="3518297" y="846988"/>
                  <a:pt x="3504344" y="835491"/>
                  <a:pt x="3504344" y="812498"/>
                </a:cubicBezTo>
                <a:cubicBezTo>
                  <a:pt x="3504344" y="802452"/>
                  <a:pt x="3507135" y="793745"/>
                  <a:pt x="3512716" y="786378"/>
                </a:cubicBezTo>
                <a:cubicBezTo>
                  <a:pt x="3518297" y="779011"/>
                  <a:pt x="3529068" y="773039"/>
                  <a:pt x="3545030" y="768463"/>
                </a:cubicBezTo>
                <a:cubicBezTo>
                  <a:pt x="3560992" y="763887"/>
                  <a:pt x="3583595" y="761598"/>
                  <a:pt x="3612840" y="761598"/>
                </a:cubicBezTo>
                <a:close/>
                <a:moveTo>
                  <a:pt x="4277841" y="636359"/>
                </a:moveTo>
                <a:cubicBezTo>
                  <a:pt x="4297040" y="636359"/>
                  <a:pt x="4311773" y="641550"/>
                  <a:pt x="4322043" y="651931"/>
                </a:cubicBezTo>
                <a:cubicBezTo>
                  <a:pt x="4332312" y="662311"/>
                  <a:pt x="4337447" y="675873"/>
                  <a:pt x="4337447" y="692616"/>
                </a:cubicBezTo>
                <a:cubicBezTo>
                  <a:pt x="4337447" y="698421"/>
                  <a:pt x="4336163" y="702495"/>
                  <a:pt x="4333596" y="704839"/>
                </a:cubicBezTo>
                <a:cubicBezTo>
                  <a:pt x="4331029" y="707183"/>
                  <a:pt x="4326620" y="708355"/>
                  <a:pt x="4320369" y="708355"/>
                </a:cubicBezTo>
                <a:lnTo>
                  <a:pt x="4211203" y="708355"/>
                </a:lnTo>
                <a:cubicBezTo>
                  <a:pt x="4213882" y="686254"/>
                  <a:pt x="4220580" y="668730"/>
                  <a:pt x="4231295" y="655782"/>
                </a:cubicBezTo>
                <a:cubicBezTo>
                  <a:pt x="4242011" y="642833"/>
                  <a:pt x="4257526" y="636359"/>
                  <a:pt x="4277841" y="636359"/>
                </a:cubicBezTo>
                <a:close/>
                <a:moveTo>
                  <a:pt x="1934691" y="636359"/>
                </a:moveTo>
                <a:cubicBezTo>
                  <a:pt x="1914376" y="636359"/>
                  <a:pt x="1898861" y="642833"/>
                  <a:pt x="1888145" y="655782"/>
                </a:cubicBezTo>
                <a:cubicBezTo>
                  <a:pt x="1877430" y="668730"/>
                  <a:pt x="1870732" y="686254"/>
                  <a:pt x="1868053" y="708355"/>
                </a:cubicBezTo>
                <a:lnTo>
                  <a:pt x="1977219" y="708355"/>
                </a:lnTo>
                <a:cubicBezTo>
                  <a:pt x="1983470" y="708355"/>
                  <a:pt x="1987879" y="707183"/>
                  <a:pt x="1990446" y="704839"/>
                </a:cubicBezTo>
                <a:cubicBezTo>
                  <a:pt x="1993013" y="702495"/>
                  <a:pt x="1994297" y="698421"/>
                  <a:pt x="1994297" y="692616"/>
                </a:cubicBezTo>
                <a:cubicBezTo>
                  <a:pt x="1994297" y="675873"/>
                  <a:pt x="1989162" y="662311"/>
                  <a:pt x="1978893" y="651931"/>
                </a:cubicBezTo>
                <a:cubicBezTo>
                  <a:pt x="1968624" y="641550"/>
                  <a:pt x="1953890" y="636359"/>
                  <a:pt x="1934691" y="636359"/>
                </a:cubicBezTo>
                <a:close/>
                <a:moveTo>
                  <a:pt x="1181621" y="573405"/>
                </a:moveTo>
                <a:lnTo>
                  <a:pt x="1250603" y="573405"/>
                </a:lnTo>
                <a:cubicBezTo>
                  <a:pt x="1257300" y="573405"/>
                  <a:pt x="1262044" y="574689"/>
                  <a:pt x="1264834" y="577256"/>
                </a:cubicBezTo>
                <a:cubicBezTo>
                  <a:pt x="1267625" y="579823"/>
                  <a:pt x="1269020" y="584456"/>
                  <a:pt x="1269020" y="591153"/>
                </a:cubicBezTo>
                <a:lnTo>
                  <a:pt x="1269020" y="898557"/>
                </a:lnTo>
                <a:cubicBezTo>
                  <a:pt x="1269020" y="905255"/>
                  <a:pt x="1267625" y="909887"/>
                  <a:pt x="1264834" y="912454"/>
                </a:cubicBezTo>
                <a:cubicBezTo>
                  <a:pt x="1262044" y="915022"/>
                  <a:pt x="1257300" y="916305"/>
                  <a:pt x="1250603" y="916305"/>
                </a:cubicBezTo>
                <a:lnTo>
                  <a:pt x="1181621" y="916305"/>
                </a:lnTo>
                <a:cubicBezTo>
                  <a:pt x="1174924" y="916305"/>
                  <a:pt x="1170180" y="915022"/>
                  <a:pt x="1167389" y="912454"/>
                </a:cubicBezTo>
                <a:cubicBezTo>
                  <a:pt x="1164599" y="909887"/>
                  <a:pt x="1163203" y="905255"/>
                  <a:pt x="1163203" y="898557"/>
                </a:cubicBezTo>
                <a:lnTo>
                  <a:pt x="1163203" y="591153"/>
                </a:lnTo>
                <a:cubicBezTo>
                  <a:pt x="1163203" y="584456"/>
                  <a:pt x="1164599" y="579823"/>
                  <a:pt x="1167389" y="577256"/>
                </a:cubicBezTo>
                <a:cubicBezTo>
                  <a:pt x="1170180" y="574689"/>
                  <a:pt x="1174924" y="573405"/>
                  <a:pt x="1181621" y="573405"/>
                </a:cubicBezTo>
                <a:close/>
                <a:moveTo>
                  <a:pt x="4278511" y="565033"/>
                </a:moveTo>
                <a:cubicBezTo>
                  <a:pt x="4243685" y="565033"/>
                  <a:pt x="4213436" y="572066"/>
                  <a:pt x="4187763" y="586130"/>
                </a:cubicBezTo>
                <a:cubicBezTo>
                  <a:pt x="4162090" y="600194"/>
                  <a:pt x="4142222" y="621067"/>
                  <a:pt x="4128157" y="648749"/>
                </a:cubicBezTo>
                <a:cubicBezTo>
                  <a:pt x="4114093" y="676431"/>
                  <a:pt x="4107061" y="710253"/>
                  <a:pt x="4107061" y="750213"/>
                </a:cubicBezTo>
                <a:cubicBezTo>
                  <a:pt x="4107061" y="809149"/>
                  <a:pt x="4123469" y="852960"/>
                  <a:pt x="4156286" y="881647"/>
                </a:cubicBezTo>
                <a:cubicBezTo>
                  <a:pt x="4189102" y="910333"/>
                  <a:pt x="4234867" y="924677"/>
                  <a:pt x="4293580" y="924677"/>
                </a:cubicBezTo>
                <a:cubicBezTo>
                  <a:pt x="4349390" y="924677"/>
                  <a:pt x="4391918" y="914073"/>
                  <a:pt x="4421163" y="892865"/>
                </a:cubicBezTo>
                <a:cubicBezTo>
                  <a:pt x="4422725" y="891748"/>
                  <a:pt x="4423953" y="890688"/>
                  <a:pt x="4424846" y="889683"/>
                </a:cubicBezTo>
                <a:cubicBezTo>
                  <a:pt x="4425739" y="888679"/>
                  <a:pt x="4426632" y="887395"/>
                  <a:pt x="4427525" y="885833"/>
                </a:cubicBezTo>
                <a:cubicBezTo>
                  <a:pt x="4431097" y="878019"/>
                  <a:pt x="4434222" y="867973"/>
                  <a:pt x="4436901" y="855695"/>
                </a:cubicBezTo>
                <a:cubicBezTo>
                  <a:pt x="4438017" y="850337"/>
                  <a:pt x="4438576" y="846207"/>
                  <a:pt x="4438576" y="843305"/>
                </a:cubicBezTo>
                <a:cubicBezTo>
                  <a:pt x="4438576" y="838170"/>
                  <a:pt x="4435785" y="834152"/>
                  <a:pt x="4430204" y="831250"/>
                </a:cubicBezTo>
                <a:cubicBezTo>
                  <a:pt x="4422390" y="827008"/>
                  <a:pt x="4414298" y="823995"/>
                  <a:pt x="4405926" y="822209"/>
                </a:cubicBezTo>
                <a:cubicBezTo>
                  <a:pt x="4397555" y="820423"/>
                  <a:pt x="4390801" y="819530"/>
                  <a:pt x="4385667" y="819530"/>
                </a:cubicBezTo>
                <a:cubicBezTo>
                  <a:pt x="4383435" y="819530"/>
                  <a:pt x="4381537" y="819809"/>
                  <a:pt x="4379974" y="820367"/>
                </a:cubicBezTo>
                <a:cubicBezTo>
                  <a:pt x="4378412" y="820925"/>
                  <a:pt x="4376402" y="822097"/>
                  <a:pt x="4373947" y="823883"/>
                </a:cubicBezTo>
                <a:cubicBezTo>
                  <a:pt x="4352292" y="839733"/>
                  <a:pt x="4327177" y="847658"/>
                  <a:pt x="4298603" y="847658"/>
                </a:cubicBezTo>
                <a:cubicBezTo>
                  <a:pt x="4272483" y="847658"/>
                  <a:pt x="4251889" y="841575"/>
                  <a:pt x="4236820" y="829408"/>
                </a:cubicBezTo>
                <a:cubicBezTo>
                  <a:pt x="4221752" y="817241"/>
                  <a:pt x="4213436" y="799773"/>
                  <a:pt x="4211873" y="777002"/>
                </a:cubicBezTo>
                <a:lnTo>
                  <a:pt x="4355529" y="777002"/>
                </a:lnTo>
                <a:cubicBezTo>
                  <a:pt x="4382542" y="777002"/>
                  <a:pt x="4402634" y="771588"/>
                  <a:pt x="4415805" y="760761"/>
                </a:cubicBezTo>
                <a:cubicBezTo>
                  <a:pt x="4428976" y="749934"/>
                  <a:pt x="4435562" y="731572"/>
                  <a:pt x="4435562" y="705676"/>
                </a:cubicBezTo>
                <a:cubicBezTo>
                  <a:pt x="4435562" y="678217"/>
                  <a:pt x="4429423" y="653884"/>
                  <a:pt x="4417144" y="632676"/>
                </a:cubicBezTo>
                <a:cubicBezTo>
                  <a:pt x="4404866" y="611468"/>
                  <a:pt x="4386895" y="594892"/>
                  <a:pt x="4363231" y="582949"/>
                </a:cubicBezTo>
                <a:cubicBezTo>
                  <a:pt x="4339568" y="571005"/>
                  <a:pt x="4311328" y="565033"/>
                  <a:pt x="4278511" y="565033"/>
                </a:cubicBezTo>
                <a:close/>
                <a:moveTo>
                  <a:pt x="3940411" y="565033"/>
                </a:moveTo>
                <a:cubicBezTo>
                  <a:pt x="3914738" y="565033"/>
                  <a:pt x="3890907" y="568940"/>
                  <a:pt x="3868917" y="576754"/>
                </a:cubicBezTo>
                <a:cubicBezTo>
                  <a:pt x="3846928" y="584567"/>
                  <a:pt x="3829124" y="596678"/>
                  <a:pt x="3815507" y="613086"/>
                </a:cubicBezTo>
                <a:cubicBezTo>
                  <a:pt x="3801889" y="629495"/>
                  <a:pt x="3795080" y="649866"/>
                  <a:pt x="3795080" y="674199"/>
                </a:cubicBezTo>
                <a:cubicBezTo>
                  <a:pt x="3795080" y="692505"/>
                  <a:pt x="3798261" y="707853"/>
                  <a:pt x="3804624" y="720243"/>
                </a:cubicBezTo>
                <a:cubicBezTo>
                  <a:pt x="3810986" y="732633"/>
                  <a:pt x="3820362" y="743069"/>
                  <a:pt x="3832752" y="751552"/>
                </a:cubicBezTo>
                <a:cubicBezTo>
                  <a:pt x="3845142" y="760036"/>
                  <a:pt x="3861271" y="767849"/>
                  <a:pt x="3881140" y="774993"/>
                </a:cubicBezTo>
                <a:cubicBezTo>
                  <a:pt x="3903464" y="783030"/>
                  <a:pt x="3919258" y="789057"/>
                  <a:pt x="3928523" y="793075"/>
                </a:cubicBezTo>
                <a:cubicBezTo>
                  <a:pt x="3937788" y="797094"/>
                  <a:pt x="3944485" y="801224"/>
                  <a:pt x="3948615" y="805465"/>
                </a:cubicBezTo>
                <a:cubicBezTo>
                  <a:pt x="3952745" y="809707"/>
                  <a:pt x="3954810" y="815065"/>
                  <a:pt x="3954810" y="821539"/>
                </a:cubicBezTo>
                <a:cubicBezTo>
                  <a:pt x="3954810" y="830915"/>
                  <a:pt x="3950177" y="838170"/>
                  <a:pt x="3940913" y="843305"/>
                </a:cubicBezTo>
                <a:cubicBezTo>
                  <a:pt x="3931648" y="848440"/>
                  <a:pt x="3919426" y="851007"/>
                  <a:pt x="3904245" y="851007"/>
                </a:cubicBezTo>
                <a:cubicBezTo>
                  <a:pt x="3878126" y="851007"/>
                  <a:pt x="3855579" y="841966"/>
                  <a:pt x="3836603" y="823883"/>
                </a:cubicBezTo>
                <a:cubicBezTo>
                  <a:pt x="3833478" y="820757"/>
                  <a:pt x="3830687" y="819195"/>
                  <a:pt x="3828231" y="819195"/>
                </a:cubicBezTo>
                <a:cubicBezTo>
                  <a:pt x="3825329" y="819195"/>
                  <a:pt x="3822539" y="821204"/>
                  <a:pt x="3819860" y="825222"/>
                </a:cubicBezTo>
                <a:lnTo>
                  <a:pt x="3785704" y="875787"/>
                </a:lnTo>
                <a:cubicBezTo>
                  <a:pt x="3784588" y="877573"/>
                  <a:pt x="3784029" y="879470"/>
                  <a:pt x="3784029" y="881479"/>
                </a:cubicBezTo>
                <a:cubicBezTo>
                  <a:pt x="3784029" y="884158"/>
                  <a:pt x="3785034" y="886502"/>
                  <a:pt x="3787043" y="888512"/>
                </a:cubicBezTo>
                <a:cubicBezTo>
                  <a:pt x="3813386" y="912622"/>
                  <a:pt x="3853235" y="924677"/>
                  <a:pt x="3906589" y="924677"/>
                </a:cubicBezTo>
                <a:cubicBezTo>
                  <a:pt x="3933378" y="924677"/>
                  <a:pt x="3958214" y="920770"/>
                  <a:pt x="3981096" y="912957"/>
                </a:cubicBezTo>
                <a:cubicBezTo>
                  <a:pt x="4003979" y="905143"/>
                  <a:pt x="4022564" y="892753"/>
                  <a:pt x="4036851" y="875787"/>
                </a:cubicBezTo>
                <a:cubicBezTo>
                  <a:pt x="4051139" y="858820"/>
                  <a:pt x="4058282" y="837389"/>
                  <a:pt x="4058282" y="811493"/>
                </a:cubicBezTo>
                <a:cubicBezTo>
                  <a:pt x="4058282" y="791401"/>
                  <a:pt x="4054655" y="775104"/>
                  <a:pt x="4047399" y="762603"/>
                </a:cubicBezTo>
                <a:cubicBezTo>
                  <a:pt x="4040144" y="750101"/>
                  <a:pt x="4030098" y="740111"/>
                  <a:pt x="4017262" y="732633"/>
                </a:cubicBezTo>
                <a:cubicBezTo>
                  <a:pt x="4004425" y="725154"/>
                  <a:pt x="3987180" y="717620"/>
                  <a:pt x="3965525" y="710029"/>
                </a:cubicBezTo>
                <a:cubicBezTo>
                  <a:pt x="3946327" y="703332"/>
                  <a:pt x="3932541" y="698198"/>
                  <a:pt x="3924170" y="694626"/>
                </a:cubicBezTo>
                <a:cubicBezTo>
                  <a:pt x="3915798" y="691054"/>
                  <a:pt x="3909436" y="686980"/>
                  <a:pt x="3905083" y="682403"/>
                </a:cubicBezTo>
                <a:cubicBezTo>
                  <a:pt x="3900729" y="677827"/>
                  <a:pt x="3898553" y="672078"/>
                  <a:pt x="3898553" y="665158"/>
                </a:cubicBezTo>
                <a:cubicBezTo>
                  <a:pt x="3898553" y="647521"/>
                  <a:pt x="3912729" y="638704"/>
                  <a:pt x="3941080" y="638704"/>
                </a:cubicBezTo>
                <a:cubicBezTo>
                  <a:pt x="3959163" y="638704"/>
                  <a:pt x="3973785" y="643950"/>
                  <a:pt x="3984947" y="654442"/>
                </a:cubicBezTo>
                <a:cubicBezTo>
                  <a:pt x="3988296" y="657791"/>
                  <a:pt x="3990975" y="659465"/>
                  <a:pt x="3992984" y="659465"/>
                </a:cubicBezTo>
                <a:cubicBezTo>
                  <a:pt x="3997226" y="659465"/>
                  <a:pt x="4004425" y="658070"/>
                  <a:pt x="4014583" y="655279"/>
                </a:cubicBezTo>
                <a:cubicBezTo>
                  <a:pt x="4024740" y="652489"/>
                  <a:pt x="4031940" y="649977"/>
                  <a:pt x="4036182" y="647745"/>
                </a:cubicBezTo>
                <a:cubicBezTo>
                  <a:pt x="4040646" y="645289"/>
                  <a:pt x="4042879" y="641159"/>
                  <a:pt x="4042879" y="635355"/>
                </a:cubicBezTo>
                <a:lnTo>
                  <a:pt x="4042544" y="631336"/>
                </a:lnTo>
                <a:cubicBezTo>
                  <a:pt x="4040981" y="617049"/>
                  <a:pt x="4038749" y="605552"/>
                  <a:pt x="4035847" y="596846"/>
                </a:cubicBezTo>
                <a:cubicBezTo>
                  <a:pt x="4035177" y="594613"/>
                  <a:pt x="4034340" y="592827"/>
                  <a:pt x="4033335" y="591488"/>
                </a:cubicBezTo>
                <a:cubicBezTo>
                  <a:pt x="4032331" y="590148"/>
                  <a:pt x="4030824" y="588586"/>
                  <a:pt x="4028815" y="586800"/>
                </a:cubicBezTo>
                <a:cubicBezTo>
                  <a:pt x="4012741" y="572289"/>
                  <a:pt x="3983273" y="565033"/>
                  <a:pt x="3940411" y="565033"/>
                </a:cubicBezTo>
                <a:close/>
                <a:moveTo>
                  <a:pt x="3566294" y="565033"/>
                </a:moveTo>
                <a:cubicBezTo>
                  <a:pt x="3544193" y="565033"/>
                  <a:pt x="3524827" y="566596"/>
                  <a:pt x="3508195" y="569722"/>
                </a:cubicBezTo>
                <a:cubicBezTo>
                  <a:pt x="3491564" y="572847"/>
                  <a:pt x="3478336" y="576363"/>
                  <a:pt x="3468514" y="580270"/>
                </a:cubicBezTo>
                <a:cubicBezTo>
                  <a:pt x="3458691" y="584177"/>
                  <a:pt x="3451994" y="587581"/>
                  <a:pt x="3448422" y="590483"/>
                </a:cubicBezTo>
                <a:cubicBezTo>
                  <a:pt x="3445743" y="592492"/>
                  <a:pt x="3443678" y="594222"/>
                  <a:pt x="3442227" y="595674"/>
                </a:cubicBezTo>
                <a:cubicBezTo>
                  <a:pt x="3440776" y="597125"/>
                  <a:pt x="3439492" y="598966"/>
                  <a:pt x="3438376" y="601199"/>
                </a:cubicBezTo>
                <a:cubicBezTo>
                  <a:pt x="3436813" y="604547"/>
                  <a:pt x="3435139" y="609403"/>
                  <a:pt x="3433353" y="615765"/>
                </a:cubicBezTo>
                <a:cubicBezTo>
                  <a:pt x="3431567" y="622128"/>
                  <a:pt x="3430228" y="627876"/>
                  <a:pt x="3429335" y="633011"/>
                </a:cubicBezTo>
                <a:cubicBezTo>
                  <a:pt x="3427995" y="639038"/>
                  <a:pt x="3427326" y="643503"/>
                  <a:pt x="3427326" y="646405"/>
                </a:cubicBezTo>
                <a:cubicBezTo>
                  <a:pt x="3427549" y="649307"/>
                  <a:pt x="3429558" y="651540"/>
                  <a:pt x="3433353" y="653103"/>
                </a:cubicBezTo>
                <a:cubicBezTo>
                  <a:pt x="3444069" y="656898"/>
                  <a:pt x="3452273" y="659744"/>
                  <a:pt x="3457966" y="661642"/>
                </a:cubicBezTo>
                <a:cubicBezTo>
                  <a:pt x="3463658" y="663539"/>
                  <a:pt x="3469184" y="664823"/>
                  <a:pt x="3474541" y="665492"/>
                </a:cubicBezTo>
                <a:cubicBezTo>
                  <a:pt x="3476997" y="665939"/>
                  <a:pt x="3479062" y="665939"/>
                  <a:pt x="3480736" y="665492"/>
                </a:cubicBezTo>
                <a:cubicBezTo>
                  <a:pt x="3482411" y="665046"/>
                  <a:pt x="3484141" y="664041"/>
                  <a:pt x="3485927" y="662479"/>
                </a:cubicBezTo>
                <a:cubicBezTo>
                  <a:pt x="3492401" y="657567"/>
                  <a:pt x="3501219" y="652656"/>
                  <a:pt x="3512381" y="647745"/>
                </a:cubicBezTo>
                <a:cubicBezTo>
                  <a:pt x="3523543" y="642833"/>
                  <a:pt x="3536938" y="640378"/>
                  <a:pt x="3552565" y="640378"/>
                </a:cubicBezTo>
                <a:cubicBezTo>
                  <a:pt x="3573103" y="640378"/>
                  <a:pt x="3588395" y="644954"/>
                  <a:pt x="3598441" y="654107"/>
                </a:cubicBezTo>
                <a:cubicBezTo>
                  <a:pt x="3608487" y="663260"/>
                  <a:pt x="3613510" y="677771"/>
                  <a:pt x="3613510" y="697639"/>
                </a:cubicBezTo>
                <a:cubicBezTo>
                  <a:pt x="3558815" y="699202"/>
                  <a:pt x="3515953" y="705341"/>
                  <a:pt x="3484922" y="716057"/>
                </a:cubicBezTo>
                <a:cubicBezTo>
                  <a:pt x="3453891" y="726773"/>
                  <a:pt x="3432349" y="740837"/>
                  <a:pt x="3420294" y="758250"/>
                </a:cubicBezTo>
                <a:cubicBezTo>
                  <a:pt x="3408238" y="775663"/>
                  <a:pt x="3402211" y="796536"/>
                  <a:pt x="3402211" y="820869"/>
                </a:cubicBezTo>
                <a:cubicBezTo>
                  <a:pt x="3402211" y="842300"/>
                  <a:pt x="3406564" y="860830"/>
                  <a:pt x="3415271" y="876456"/>
                </a:cubicBezTo>
                <a:cubicBezTo>
                  <a:pt x="3423977" y="892083"/>
                  <a:pt x="3436367" y="904027"/>
                  <a:pt x="3452440" y="912287"/>
                </a:cubicBezTo>
                <a:cubicBezTo>
                  <a:pt x="3468514" y="920547"/>
                  <a:pt x="3487489" y="924677"/>
                  <a:pt x="3509367" y="924677"/>
                </a:cubicBezTo>
                <a:cubicBezTo>
                  <a:pt x="3557141" y="924677"/>
                  <a:pt x="3590851" y="910501"/>
                  <a:pt x="3610496" y="882149"/>
                </a:cubicBezTo>
                <a:lnTo>
                  <a:pt x="3612840" y="882149"/>
                </a:lnTo>
                <a:lnTo>
                  <a:pt x="3633601" y="908938"/>
                </a:lnTo>
                <a:cubicBezTo>
                  <a:pt x="3635834" y="911840"/>
                  <a:pt x="3638290" y="913794"/>
                  <a:pt x="3640968" y="914798"/>
                </a:cubicBezTo>
                <a:cubicBezTo>
                  <a:pt x="3643647" y="915803"/>
                  <a:pt x="3646996" y="916305"/>
                  <a:pt x="3651014" y="916305"/>
                </a:cubicBezTo>
                <a:lnTo>
                  <a:pt x="3701244" y="916305"/>
                </a:lnTo>
                <a:cubicBezTo>
                  <a:pt x="3706602" y="916305"/>
                  <a:pt x="3710508" y="914910"/>
                  <a:pt x="3712964" y="912119"/>
                </a:cubicBezTo>
                <a:cubicBezTo>
                  <a:pt x="3715420" y="909329"/>
                  <a:pt x="3716648" y="905589"/>
                  <a:pt x="3716648" y="900901"/>
                </a:cubicBezTo>
                <a:lnTo>
                  <a:pt x="3716648" y="711369"/>
                </a:lnTo>
                <a:cubicBezTo>
                  <a:pt x="3716648" y="662479"/>
                  <a:pt x="3704202" y="625867"/>
                  <a:pt x="3679310" y="601534"/>
                </a:cubicBezTo>
                <a:cubicBezTo>
                  <a:pt x="3654419" y="577200"/>
                  <a:pt x="3616747" y="565033"/>
                  <a:pt x="3566294" y="565033"/>
                </a:cubicBezTo>
                <a:close/>
                <a:moveTo>
                  <a:pt x="2606911" y="565033"/>
                </a:moveTo>
                <a:cubicBezTo>
                  <a:pt x="2581238" y="565033"/>
                  <a:pt x="2557407" y="568940"/>
                  <a:pt x="2535417" y="576754"/>
                </a:cubicBezTo>
                <a:cubicBezTo>
                  <a:pt x="2513428" y="584567"/>
                  <a:pt x="2495624" y="596678"/>
                  <a:pt x="2482007" y="613086"/>
                </a:cubicBezTo>
                <a:cubicBezTo>
                  <a:pt x="2468389" y="629495"/>
                  <a:pt x="2461580" y="649866"/>
                  <a:pt x="2461580" y="674199"/>
                </a:cubicBezTo>
                <a:cubicBezTo>
                  <a:pt x="2461580" y="692505"/>
                  <a:pt x="2464761" y="707853"/>
                  <a:pt x="2471124" y="720243"/>
                </a:cubicBezTo>
                <a:cubicBezTo>
                  <a:pt x="2477486" y="732633"/>
                  <a:pt x="2486862" y="743069"/>
                  <a:pt x="2499252" y="751552"/>
                </a:cubicBezTo>
                <a:cubicBezTo>
                  <a:pt x="2511642" y="760036"/>
                  <a:pt x="2527771" y="767849"/>
                  <a:pt x="2547640" y="774993"/>
                </a:cubicBezTo>
                <a:cubicBezTo>
                  <a:pt x="2569964" y="783030"/>
                  <a:pt x="2585758" y="789057"/>
                  <a:pt x="2595023" y="793075"/>
                </a:cubicBezTo>
                <a:cubicBezTo>
                  <a:pt x="2604288" y="797094"/>
                  <a:pt x="2610985" y="801224"/>
                  <a:pt x="2615115" y="805465"/>
                </a:cubicBezTo>
                <a:cubicBezTo>
                  <a:pt x="2619245" y="809707"/>
                  <a:pt x="2621310" y="815065"/>
                  <a:pt x="2621310" y="821539"/>
                </a:cubicBezTo>
                <a:cubicBezTo>
                  <a:pt x="2621310" y="830915"/>
                  <a:pt x="2616677" y="838170"/>
                  <a:pt x="2607413" y="843305"/>
                </a:cubicBezTo>
                <a:cubicBezTo>
                  <a:pt x="2598148" y="848440"/>
                  <a:pt x="2585926" y="851007"/>
                  <a:pt x="2570745" y="851007"/>
                </a:cubicBezTo>
                <a:cubicBezTo>
                  <a:pt x="2544626" y="851007"/>
                  <a:pt x="2522079" y="841966"/>
                  <a:pt x="2503103" y="823883"/>
                </a:cubicBezTo>
                <a:cubicBezTo>
                  <a:pt x="2499978" y="820757"/>
                  <a:pt x="2497187" y="819195"/>
                  <a:pt x="2494731" y="819195"/>
                </a:cubicBezTo>
                <a:cubicBezTo>
                  <a:pt x="2491829" y="819195"/>
                  <a:pt x="2489039" y="821204"/>
                  <a:pt x="2486360" y="825222"/>
                </a:cubicBezTo>
                <a:lnTo>
                  <a:pt x="2452204" y="875787"/>
                </a:lnTo>
                <a:cubicBezTo>
                  <a:pt x="2451088" y="877573"/>
                  <a:pt x="2450529" y="879470"/>
                  <a:pt x="2450529" y="881479"/>
                </a:cubicBezTo>
                <a:cubicBezTo>
                  <a:pt x="2450529" y="884158"/>
                  <a:pt x="2451534" y="886502"/>
                  <a:pt x="2453543" y="888512"/>
                </a:cubicBezTo>
                <a:cubicBezTo>
                  <a:pt x="2479886" y="912622"/>
                  <a:pt x="2519735" y="924677"/>
                  <a:pt x="2573089" y="924677"/>
                </a:cubicBezTo>
                <a:cubicBezTo>
                  <a:pt x="2599878" y="924677"/>
                  <a:pt x="2624714" y="920770"/>
                  <a:pt x="2647596" y="912957"/>
                </a:cubicBezTo>
                <a:cubicBezTo>
                  <a:pt x="2670479" y="905143"/>
                  <a:pt x="2689064" y="892753"/>
                  <a:pt x="2703351" y="875787"/>
                </a:cubicBezTo>
                <a:cubicBezTo>
                  <a:pt x="2717639" y="858820"/>
                  <a:pt x="2724782" y="837389"/>
                  <a:pt x="2724782" y="811493"/>
                </a:cubicBezTo>
                <a:cubicBezTo>
                  <a:pt x="2724782" y="791401"/>
                  <a:pt x="2721155" y="775104"/>
                  <a:pt x="2713899" y="762603"/>
                </a:cubicBezTo>
                <a:cubicBezTo>
                  <a:pt x="2706644" y="750101"/>
                  <a:pt x="2696598" y="740111"/>
                  <a:pt x="2683762" y="732633"/>
                </a:cubicBezTo>
                <a:cubicBezTo>
                  <a:pt x="2670925" y="725154"/>
                  <a:pt x="2653680" y="717620"/>
                  <a:pt x="2632025" y="710029"/>
                </a:cubicBezTo>
                <a:cubicBezTo>
                  <a:pt x="2612827" y="703332"/>
                  <a:pt x="2599041" y="698198"/>
                  <a:pt x="2590670" y="694626"/>
                </a:cubicBezTo>
                <a:cubicBezTo>
                  <a:pt x="2582298" y="691054"/>
                  <a:pt x="2575936" y="686980"/>
                  <a:pt x="2571583" y="682403"/>
                </a:cubicBezTo>
                <a:cubicBezTo>
                  <a:pt x="2567229" y="677827"/>
                  <a:pt x="2565053" y="672078"/>
                  <a:pt x="2565053" y="665158"/>
                </a:cubicBezTo>
                <a:cubicBezTo>
                  <a:pt x="2565053" y="647521"/>
                  <a:pt x="2579229" y="638704"/>
                  <a:pt x="2607580" y="638704"/>
                </a:cubicBezTo>
                <a:cubicBezTo>
                  <a:pt x="2625663" y="638704"/>
                  <a:pt x="2640285" y="643950"/>
                  <a:pt x="2651447" y="654442"/>
                </a:cubicBezTo>
                <a:cubicBezTo>
                  <a:pt x="2654796" y="657791"/>
                  <a:pt x="2657475" y="659465"/>
                  <a:pt x="2659484" y="659465"/>
                </a:cubicBezTo>
                <a:cubicBezTo>
                  <a:pt x="2663726" y="659465"/>
                  <a:pt x="2670925" y="658070"/>
                  <a:pt x="2681083" y="655279"/>
                </a:cubicBezTo>
                <a:cubicBezTo>
                  <a:pt x="2691240" y="652489"/>
                  <a:pt x="2698440" y="649977"/>
                  <a:pt x="2702682" y="647745"/>
                </a:cubicBezTo>
                <a:cubicBezTo>
                  <a:pt x="2707146" y="645289"/>
                  <a:pt x="2709379" y="641159"/>
                  <a:pt x="2709379" y="635355"/>
                </a:cubicBezTo>
                <a:lnTo>
                  <a:pt x="2709044" y="631336"/>
                </a:lnTo>
                <a:cubicBezTo>
                  <a:pt x="2707481" y="617049"/>
                  <a:pt x="2705249" y="605552"/>
                  <a:pt x="2702347" y="596846"/>
                </a:cubicBezTo>
                <a:cubicBezTo>
                  <a:pt x="2701677" y="594613"/>
                  <a:pt x="2700840" y="592827"/>
                  <a:pt x="2699835" y="591488"/>
                </a:cubicBezTo>
                <a:cubicBezTo>
                  <a:pt x="2698831" y="590148"/>
                  <a:pt x="2697324" y="588586"/>
                  <a:pt x="2695315" y="586800"/>
                </a:cubicBezTo>
                <a:cubicBezTo>
                  <a:pt x="2679241" y="572289"/>
                  <a:pt x="2649773" y="565033"/>
                  <a:pt x="2606911" y="565033"/>
                </a:cubicBezTo>
                <a:close/>
                <a:moveTo>
                  <a:pt x="2292586" y="565033"/>
                </a:moveTo>
                <a:cubicBezTo>
                  <a:pt x="2266913" y="565033"/>
                  <a:pt x="2243082" y="568940"/>
                  <a:pt x="2221092" y="576754"/>
                </a:cubicBezTo>
                <a:cubicBezTo>
                  <a:pt x="2199103" y="584567"/>
                  <a:pt x="2181299" y="596678"/>
                  <a:pt x="2167682" y="613086"/>
                </a:cubicBezTo>
                <a:cubicBezTo>
                  <a:pt x="2154064" y="629495"/>
                  <a:pt x="2147255" y="649866"/>
                  <a:pt x="2147255" y="674199"/>
                </a:cubicBezTo>
                <a:cubicBezTo>
                  <a:pt x="2147255" y="692505"/>
                  <a:pt x="2150436" y="707853"/>
                  <a:pt x="2156799" y="720243"/>
                </a:cubicBezTo>
                <a:cubicBezTo>
                  <a:pt x="2163161" y="732633"/>
                  <a:pt x="2172537" y="743069"/>
                  <a:pt x="2184927" y="751552"/>
                </a:cubicBezTo>
                <a:cubicBezTo>
                  <a:pt x="2197317" y="760036"/>
                  <a:pt x="2213446" y="767849"/>
                  <a:pt x="2233315" y="774993"/>
                </a:cubicBezTo>
                <a:cubicBezTo>
                  <a:pt x="2255639" y="783030"/>
                  <a:pt x="2271433" y="789057"/>
                  <a:pt x="2280698" y="793075"/>
                </a:cubicBezTo>
                <a:cubicBezTo>
                  <a:pt x="2289963" y="797094"/>
                  <a:pt x="2296660" y="801224"/>
                  <a:pt x="2300790" y="805465"/>
                </a:cubicBezTo>
                <a:cubicBezTo>
                  <a:pt x="2304920" y="809707"/>
                  <a:pt x="2306985" y="815065"/>
                  <a:pt x="2306985" y="821539"/>
                </a:cubicBezTo>
                <a:cubicBezTo>
                  <a:pt x="2306985" y="830915"/>
                  <a:pt x="2302352" y="838170"/>
                  <a:pt x="2293088" y="843305"/>
                </a:cubicBezTo>
                <a:cubicBezTo>
                  <a:pt x="2283823" y="848440"/>
                  <a:pt x="2271601" y="851007"/>
                  <a:pt x="2256420" y="851007"/>
                </a:cubicBezTo>
                <a:cubicBezTo>
                  <a:pt x="2230301" y="851007"/>
                  <a:pt x="2207754" y="841966"/>
                  <a:pt x="2188778" y="823883"/>
                </a:cubicBezTo>
                <a:cubicBezTo>
                  <a:pt x="2185653" y="820757"/>
                  <a:pt x="2182862" y="819195"/>
                  <a:pt x="2180406" y="819195"/>
                </a:cubicBezTo>
                <a:cubicBezTo>
                  <a:pt x="2177504" y="819195"/>
                  <a:pt x="2174714" y="821204"/>
                  <a:pt x="2172035" y="825222"/>
                </a:cubicBezTo>
                <a:lnTo>
                  <a:pt x="2137879" y="875787"/>
                </a:lnTo>
                <a:cubicBezTo>
                  <a:pt x="2136763" y="877573"/>
                  <a:pt x="2136204" y="879470"/>
                  <a:pt x="2136204" y="881479"/>
                </a:cubicBezTo>
                <a:cubicBezTo>
                  <a:pt x="2136204" y="884158"/>
                  <a:pt x="2137209" y="886502"/>
                  <a:pt x="2139218" y="888512"/>
                </a:cubicBezTo>
                <a:cubicBezTo>
                  <a:pt x="2165561" y="912622"/>
                  <a:pt x="2205410" y="924677"/>
                  <a:pt x="2258764" y="924677"/>
                </a:cubicBezTo>
                <a:cubicBezTo>
                  <a:pt x="2285553" y="924677"/>
                  <a:pt x="2310389" y="920770"/>
                  <a:pt x="2333271" y="912957"/>
                </a:cubicBezTo>
                <a:cubicBezTo>
                  <a:pt x="2356154" y="905143"/>
                  <a:pt x="2374739" y="892753"/>
                  <a:pt x="2389026" y="875787"/>
                </a:cubicBezTo>
                <a:cubicBezTo>
                  <a:pt x="2403314" y="858820"/>
                  <a:pt x="2410457" y="837389"/>
                  <a:pt x="2410457" y="811493"/>
                </a:cubicBezTo>
                <a:cubicBezTo>
                  <a:pt x="2410457" y="791401"/>
                  <a:pt x="2406830" y="775104"/>
                  <a:pt x="2399574" y="762603"/>
                </a:cubicBezTo>
                <a:cubicBezTo>
                  <a:pt x="2392319" y="750101"/>
                  <a:pt x="2382273" y="740111"/>
                  <a:pt x="2369437" y="732633"/>
                </a:cubicBezTo>
                <a:cubicBezTo>
                  <a:pt x="2356600" y="725154"/>
                  <a:pt x="2339355" y="717620"/>
                  <a:pt x="2317700" y="710029"/>
                </a:cubicBezTo>
                <a:cubicBezTo>
                  <a:pt x="2298502" y="703332"/>
                  <a:pt x="2284716" y="698198"/>
                  <a:pt x="2276345" y="694626"/>
                </a:cubicBezTo>
                <a:cubicBezTo>
                  <a:pt x="2267973" y="691054"/>
                  <a:pt x="2261611" y="686980"/>
                  <a:pt x="2257258" y="682403"/>
                </a:cubicBezTo>
                <a:cubicBezTo>
                  <a:pt x="2252904" y="677827"/>
                  <a:pt x="2250728" y="672078"/>
                  <a:pt x="2250728" y="665158"/>
                </a:cubicBezTo>
                <a:cubicBezTo>
                  <a:pt x="2250728" y="647521"/>
                  <a:pt x="2264904" y="638704"/>
                  <a:pt x="2293255" y="638704"/>
                </a:cubicBezTo>
                <a:cubicBezTo>
                  <a:pt x="2311338" y="638704"/>
                  <a:pt x="2325960" y="643950"/>
                  <a:pt x="2337122" y="654442"/>
                </a:cubicBezTo>
                <a:cubicBezTo>
                  <a:pt x="2340471" y="657791"/>
                  <a:pt x="2343150" y="659465"/>
                  <a:pt x="2345159" y="659465"/>
                </a:cubicBezTo>
                <a:cubicBezTo>
                  <a:pt x="2349401" y="659465"/>
                  <a:pt x="2356600" y="658070"/>
                  <a:pt x="2366758" y="655279"/>
                </a:cubicBezTo>
                <a:cubicBezTo>
                  <a:pt x="2376915" y="652489"/>
                  <a:pt x="2384115" y="649977"/>
                  <a:pt x="2388357" y="647745"/>
                </a:cubicBezTo>
                <a:cubicBezTo>
                  <a:pt x="2392821" y="645289"/>
                  <a:pt x="2395054" y="641159"/>
                  <a:pt x="2395054" y="635355"/>
                </a:cubicBezTo>
                <a:lnTo>
                  <a:pt x="2394719" y="631336"/>
                </a:lnTo>
                <a:cubicBezTo>
                  <a:pt x="2393156" y="617049"/>
                  <a:pt x="2390924" y="605552"/>
                  <a:pt x="2388022" y="596846"/>
                </a:cubicBezTo>
                <a:cubicBezTo>
                  <a:pt x="2387352" y="594613"/>
                  <a:pt x="2386515" y="592827"/>
                  <a:pt x="2385510" y="591488"/>
                </a:cubicBezTo>
                <a:cubicBezTo>
                  <a:pt x="2384506" y="590148"/>
                  <a:pt x="2382999" y="588586"/>
                  <a:pt x="2380990" y="586800"/>
                </a:cubicBezTo>
                <a:cubicBezTo>
                  <a:pt x="2364916" y="572289"/>
                  <a:pt x="2335448" y="565033"/>
                  <a:pt x="2292586" y="565033"/>
                </a:cubicBezTo>
                <a:close/>
                <a:moveTo>
                  <a:pt x="1935361" y="565033"/>
                </a:moveTo>
                <a:cubicBezTo>
                  <a:pt x="1951769" y="565033"/>
                  <a:pt x="1967034" y="566526"/>
                  <a:pt x="1981154" y="569512"/>
                </a:cubicBezTo>
                <a:lnTo>
                  <a:pt x="1996675" y="574870"/>
                </a:lnTo>
                <a:lnTo>
                  <a:pt x="1996675" y="777002"/>
                </a:lnTo>
                <a:lnTo>
                  <a:pt x="1868723" y="777002"/>
                </a:lnTo>
                <a:cubicBezTo>
                  <a:pt x="1870286" y="799773"/>
                  <a:pt x="1878602" y="817241"/>
                  <a:pt x="1893670" y="829408"/>
                </a:cubicBezTo>
                <a:cubicBezTo>
                  <a:pt x="1908739" y="841575"/>
                  <a:pt x="1929333" y="847658"/>
                  <a:pt x="1955453" y="847658"/>
                </a:cubicBezTo>
                <a:cubicBezTo>
                  <a:pt x="1969740" y="847658"/>
                  <a:pt x="1983163" y="845677"/>
                  <a:pt x="1995720" y="841714"/>
                </a:cubicBezTo>
                <a:lnTo>
                  <a:pt x="1996675" y="841229"/>
                </a:lnTo>
                <a:lnTo>
                  <a:pt x="1996675" y="919690"/>
                </a:lnTo>
                <a:lnTo>
                  <a:pt x="1950430" y="924677"/>
                </a:lnTo>
                <a:cubicBezTo>
                  <a:pt x="1891717" y="924677"/>
                  <a:pt x="1845952" y="910333"/>
                  <a:pt x="1813136" y="881647"/>
                </a:cubicBezTo>
                <a:cubicBezTo>
                  <a:pt x="1780319" y="852960"/>
                  <a:pt x="1763911" y="809149"/>
                  <a:pt x="1763911" y="750213"/>
                </a:cubicBezTo>
                <a:cubicBezTo>
                  <a:pt x="1763911" y="710253"/>
                  <a:pt x="1770943" y="676431"/>
                  <a:pt x="1785007" y="648749"/>
                </a:cubicBezTo>
                <a:cubicBezTo>
                  <a:pt x="1799072" y="621067"/>
                  <a:pt x="1818940" y="600194"/>
                  <a:pt x="1844613" y="586130"/>
                </a:cubicBezTo>
                <a:cubicBezTo>
                  <a:pt x="1870286" y="572066"/>
                  <a:pt x="1900535" y="565033"/>
                  <a:pt x="1935361" y="565033"/>
                </a:cubicBezTo>
                <a:close/>
                <a:moveTo>
                  <a:pt x="978136" y="565033"/>
                </a:moveTo>
                <a:cubicBezTo>
                  <a:pt x="1020998" y="565033"/>
                  <a:pt x="1050466" y="572289"/>
                  <a:pt x="1066540" y="586800"/>
                </a:cubicBezTo>
                <a:cubicBezTo>
                  <a:pt x="1068549" y="588586"/>
                  <a:pt x="1070056" y="590148"/>
                  <a:pt x="1071060" y="591488"/>
                </a:cubicBezTo>
                <a:cubicBezTo>
                  <a:pt x="1072065" y="592827"/>
                  <a:pt x="1072902" y="594613"/>
                  <a:pt x="1073572" y="596846"/>
                </a:cubicBezTo>
                <a:cubicBezTo>
                  <a:pt x="1076474" y="605552"/>
                  <a:pt x="1078706" y="617049"/>
                  <a:pt x="1080269" y="631336"/>
                </a:cubicBezTo>
                <a:lnTo>
                  <a:pt x="1080604" y="635355"/>
                </a:lnTo>
                <a:cubicBezTo>
                  <a:pt x="1080604" y="641159"/>
                  <a:pt x="1078371" y="645289"/>
                  <a:pt x="1073907" y="647745"/>
                </a:cubicBezTo>
                <a:cubicBezTo>
                  <a:pt x="1069665" y="649977"/>
                  <a:pt x="1062465" y="652489"/>
                  <a:pt x="1052308" y="655279"/>
                </a:cubicBezTo>
                <a:cubicBezTo>
                  <a:pt x="1042150" y="658070"/>
                  <a:pt x="1034951" y="659465"/>
                  <a:pt x="1030709" y="659465"/>
                </a:cubicBezTo>
                <a:cubicBezTo>
                  <a:pt x="1028700" y="659465"/>
                  <a:pt x="1026021" y="657791"/>
                  <a:pt x="1022672" y="654442"/>
                </a:cubicBezTo>
                <a:cubicBezTo>
                  <a:pt x="1011510" y="643950"/>
                  <a:pt x="996888" y="638704"/>
                  <a:pt x="978805" y="638704"/>
                </a:cubicBezTo>
                <a:cubicBezTo>
                  <a:pt x="950454" y="638704"/>
                  <a:pt x="936278" y="647521"/>
                  <a:pt x="936278" y="665158"/>
                </a:cubicBezTo>
                <a:cubicBezTo>
                  <a:pt x="936278" y="672078"/>
                  <a:pt x="938454" y="677827"/>
                  <a:pt x="942808" y="682403"/>
                </a:cubicBezTo>
                <a:cubicBezTo>
                  <a:pt x="947161" y="686980"/>
                  <a:pt x="953523" y="691054"/>
                  <a:pt x="961895" y="694626"/>
                </a:cubicBezTo>
                <a:cubicBezTo>
                  <a:pt x="970266" y="698198"/>
                  <a:pt x="984052" y="703332"/>
                  <a:pt x="1003250" y="710029"/>
                </a:cubicBezTo>
                <a:cubicBezTo>
                  <a:pt x="1024905" y="717620"/>
                  <a:pt x="1042150" y="725154"/>
                  <a:pt x="1054987" y="732633"/>
                </a:cubicBezTo>
                <a:cubicBezTo>
                  <a:pt x="1067823" y="740111"/>
                  <a:pt x="1077869" y="750101"/>
                  <a:pt x="1085124" y="762603"/>
                </a:cubicBezTo>
                <a:cubicBezTo>
                  <a:pt x="1092380" y="775104"/>
                  <a:pt x="1096007" y="791401"/>
                  <a:pt x="1096007" y="811493"/>
                </a:cubicBezTo>
                <a:cubicBezTo>
                  <a:pt x="1096007" y="837389"/>
                  <a:pt x="1088864" y="858820"/>
                  <a:pt x="1074576" y="875787"/>
                </a:cubicBezTo>
                <a:cubicBezTo>
                  <a:pt x="1060289" y="892753"/>
                  <a:pt x="1041704" y="905143"/>
                  <a:pt x="1018821" y="912957"/>
                </a:cubicBezTo>
                <a:cubicBezTo>
                  <a:pt x="995939" y="920770"/>
                  <a:pt x="971103" y="924677"/>
                  <a:pt x="944314" y="924677"/>
                </a:cubicBezTo>
                <a:cubicBezTo>
                  <a:pt x="890960" y="924677"/>
                  <a:pt x="851111" y="912622"/>
                  <a:pt x="824768" y="888512"/>
                </a:cubicBezTo>
                <a:cubicBezTo>
                  <a:pt x="822759" y="886502"/>
                  <a:pt x="821754" y="884158"/>
                  <a:pt x="821754" y="881479"/>
                </a:cubicBezTo>
                <a:cubicBezTo>
                  <a:pt x="821754" y="879470"/>
                  <a:pt x="822313" y="877573"/>
                  <a:pt x="823429" y="875787"/>
                </a:cubicBezTo>
                <a:lnTo>
                  <a:pt x="857585" y="825222"/>
                </a:lnTo>
                <a:cubicBezTo>
                  <a:pt x="860264" y="821204"/>
                  <a:pt x="863054" y="819195"/>
                  <a:pt x="865956" y="819195"/>
                </a:cubicBezTo>
                <a:cubicBezTo>
                  <a:pt x="868412" y="819195"/>
                  <a:pt x="871203" y="820757"/>
                  <a:pt x="874328" y="823883"/>
                </a:cubicBezTo>
                <a:cubicBezTo>
                  <a:pt x="893304" y="841966"/>
                  <a:pt x="915851" y="851007"/>
                  <a:pt x="941970" y="851007"/>
                </a:cubicBezTo>
                <a:cubicBezTo>
                  <a:pt x="957151" y="851007"/>
                  <a:pt x="969373" y="848440"/>
                  <a:pt x="978638" y="843305"/>
                </a:cubicBezTo>
                <a:cubicBezTo>
                  <a:pt x="987902" y="838170"/>
                  <a:pt x="992535" y="830915"/>
                  <a:pt x="992535" y="821539"/>
                </a:cubicBezTo>
                <a:cubicBezTo>
                  <a:pt x="992535" y="815065"/>
                  <a:pt x="990470" y="809707"/>
                  <a:pt x="986340" y="805465"/>
                </a:cubicBezTo>
                <a:cubicBezTo>
                  <a:pt x="982210" y="801224"/>
                  <a:pt x="975513" y="797094"/>
                  <a:pt x="966248" y="793075"/>
                </a:cubicBezTo>
                <a:cubicBezTo>
                  <a:pt x="956983" y="789057"/>
                  <a:pt x="941189" y="783030"/>
                  <a:pt x="918865" y="774993"/>
                </a:cubicBezTo>
                <a:cubicBezTo>
                  <a:pt x="898996" y="767849"/>
                  <a:pt x="882867" y="760036"/>
                  <a:pt x="870477" y="751552"/>
                </a:cubicBezTo>
                <a:cubicBezTo>
                  <a:pt x="858087" y="743069"/>
                  <a:pt x="848711" y="732633"/>
                  <a:pt x="842349" y="720243"/>
                </a:cubicBezTo>
                <a:cubicBezTo>
                  <a:pt x="835986" y="707853"/>
                  <a:pt x="832805" y="692505"/>
                  <a:pt x="832805" y="674199"/>
                </a:cubicBezTo>
                <a:cubicBezTo>
                  <a:pt x="832805" y="649866"/>
                  <a:pt x="839614" y="629495"/>
                  <a:pt x="853232" y="613086"/>
                </a:cubicBezTo>
                <a:cubicBezTo>
                  <a:pt x="866849" y="596678"/>
                  <a:pt x="884653" y="584567"/>
                  <a:pt x="906642" y="576754"/>
                </a:cubicBezTo>
                <a:cubicBezTo>
                  <a:pt x="928632" y="568940"/>
                  <a:pt x="952463" y="565033"/>
                  <a:pt x="978136" y="565033"/>
                </a:cubicBezTo>
                <a:close/>
                <a:moveTo>
                  <a:pt x="1416137" y="562355"/>
                </a:moveTo>
                <a:cubicBezTo>
                  <a:pt x="1418592" y="562355"/>
                  <a:pt x="1421383" y="563471"/>
                  <a:pt x="1424508" y="565703"/>
                </a:cubicBezTo>
                <a:cubicBezTo>
                  <a:pt x="1441921" y="579321"/>
                  <a:pt x="1455874" y="593274"/>
                  <a:pt x="1466366" y="607561"/>
                </a:cubicBezTo>
                <a:lnTo>
                  <a:pt x="1468041" y="607561"/>
                </a:lnTo>
                <a:cubicBezTo>
                  <a:pt x="1489695" y="579209"/>
                  <a:pt x="1523628" y="565033"/>
                  <a:pt x="1569839" y="565033"/>
                </a:cubicBezTo>
                <a:cubicBezTo>
                  <a:pt x="1592386" y="565033"/>
                  <a:pt x="1613036" y="569498"/>
                  <a:pt x="1631789" y="578428"/>
                </a:cubicBezTo>
                <a:cubicBezTo>
                  <a:pt x="1650541" y="587358"/>
                  <a:pt x="1665722" y="602092"/>
                  <a:pt x="1677330" y="622630"/>
                </a:cubicBezTo>
                <a:cubicBezTo>
                  <a:pt x="1688939" y="643168"/>
                  <a:pt x="1694743" y="669957"/>
                  <a:pt x="1694743" y="702997"/>
                </a:cubicBezTo>
                <a:lnTo>
                  <a:pt x="1694743" y="898557"/>
                </a:lnTo>
                <a:cubicBezTo>
                  <a:pt x="1694743" y="905255"/>
                  <a:pt x="1693348" y="909887"/>
                  <a:pt x="1690557" y="912454"/>
                </a:cubicBezTo>
                <a:cubicBezTo>
                  <a:pt x="1687767" y="915022"/>
                  <a:pt x="1683023" y="916305"/>
                  <a:pt x="1676326" y="916305"/>
                </a:cubicBezTo>
                <a:lnTo>
                  <a:pt x="1607344" y="916305"/>
                </a:lnTo>
                <a:cubicBezTo>
                  <a:pt x="1600646" y="916305"/>
                  <a:pt x="1595903" y="915022"/>
                  <a:pt x="1593112" y="912454"/>
                </a:cubicBezTo>
                <a:cubicBezTo>
                  <a:pt x="1590321" y="909887"/>
                  <a:pt x="1588926" y="905255"/>
                  <a:pt x="1588926" y="898557"/>
                </a:cubicBezTo>
                <a:lnTo>
                  <a:pt x="1588926" y="720410"/>
                </a:lnTo>
                <a:cubicBezTo>
                  <a:pt x="1588926" y="696746"/>
                  <a:pt x="1583903" y="679166"/>
                  <a:pt x="1573857" y="667669"/>
                </a:cubicBezTo>
                <a:cubicBezTo>
                  <a:pt x="1563811" y="656172"/>
                  <a:pt x="1549747" y="650424"/>
                  <a:pt x="1531665" y="650424"/>
                </a:cubicBezTo>
                <a:cubicBezTo>
                  <a:pt x="1515145" y="650424"/>
                  <a:pt x="1501973" y="653940"/>
                  <a:pt x="1492151" y="660972"/>
                </a:cubicBezTo>
                <a:cubicBezTo>
                  <a:pt x="1482328" y="668004"/>
                  <a:pt x="1474626" y="677883"/>
                  <a:pt x="1469045" y="690607"/>
                </a:cubicBezTo>
                <a:lnTo>
                  <a:pt x="1469045" y="898557"/>
                </a:lnTo>
                <a:cubicBezTo>
                  <a:pt x="1469045" y="905255"/>
                  <a:pt x="1467650" y="909887"/>
                  <a:pt x="1464859" y="912454"/>
                </a:cubicBezTo>
                <a:cubicBezTo>
                  <a:pt x="1462069" y="915022"/>
                  <a:pt x="1457325" y="916305"/>
                  <a:pt x="1450628" y="916305"/>
                </a:cubicBezTo>
                <a:lnTo>
                  <a:pt x="1381646" y="916305"/>
                </a:lnTo>
                <a:cubicBezTo>
                  <a:pt x="1374949" y="916305"/>
                  <a:pt x="1370205" y="915022"/>
                  <a:pt x="1367414" y="912454"/>
                </a:cubicBezTo>
                <a:cubicBezTo>
                  <a:pt x="1364624" y="909887"/>
                  <a:pt x="1363228" y="905255"/>
                  <a:pt x="1363228" y="898557"/>
                </a:cubicBezTo>
                <a:lnTo>
                  <a:pt x="1363228" y="617942"/>
                </a:lnTo>
                <a:cubicBezTo>
                  <a:pt x="1363228" y="614593"/>
                  <a:pt x="1363396" y="612194"/>
                  <a:pt x="1363731" y="610742"/>
                </a:cubicBezTo>
                <a:cubicBezTo>
                  <a:pt x="1364066" y="609291"/>
                  <a:pt x="1365014" y="607561"/>
                  <a:pt x="1366577" y="605552"/>
                </a:cubicBezTo>
                <a:cubicBezTo>
                  <a:pt x="1376400" y="592604"/>
                  <a:pt x="1390129" y="579321"/>
                  <a:pt x="1407765" y="565703"/>
                </a:cubicBezTo>
                <a:cubicBezTo>
                  <a:pt x="1410667" y="563471"/>
                  <a:pt x="1413458" y="562355"/>
                  <a:pt x="1416137" y="562355"/>
                </a:cubicBezTo>
                <a:close/>
                <a:moveTo>
                  <a:pt x="482687" y="554653"/>
                </a:moveTo>
                <a:cubicBezTo>
                  <a:pt x="485589" y="554653"/>
                  <a:pt x="488379" y="555769"/>
                  <a:pt x="491058" y="558001"/>
                </a:cubicBezTo>
                <a:cubicBezTo>
                  <a:pt x="508694" y="571619"/>
                  <a:pt x="522424" y="584902"/>
                  <a:pt x="532247" y="597850"/>
                </a:cubicBezTo>
                <a:cubicBezTo>
                  <a:pt x="533809" y="599859"/>
                  <a:pt x="534758" y="601589"/>
                  <a:pt x="535093" y="603040"/>
                </a:cubicBezTo>
                <a:cubicBezTo>
                  <a:pt x="535428" y="604492"/>
                  <a:pt x="535595" y="606891"/>
                  <a:pt x="535595" y="610240"/>
                </a:cubicBezTo>
                <a:lnTo>
                  <a:pt x="535595" y="770974"/>
                </a:lnTo>
                <a:cubicBezTo>
                  <a:pt x="535595" y="819418"/>
                  <a:pt x="554794" y="843640"/>
                  <a:pt x="593192" y="843640"/>
                </a:cubicBezTo>
                <a:cubicBezTo>
                  <a:pt x="612167" y="843640"/>
                  <a:pt x="627348" y="836998"/>
                  <a:pt x="638733" y="823715"/>
                </a:cubicBezTo>
                <a:cubicBezTo>
                  <a:pt x="650118" y="810433"/>
                  <a:pt x="655811" y="792406"/>
                  <a:pt x="655811" y="769635"/>
                </a:cubicBezTo>
                <a:lnTo>
                  <a:pt x="655811" y="610240"/>
                </a:lnTo>
                <a:cubicBezTo>
                  <a:pt x="655811" y="606668"/>
                  <a:pt x="655979" y="604213"/>
                  <a:pt x="656313" y="602873"/>
                </a:cubicBezTo>
                <a:cubicBezTo>
                  <a:pt x="656648" y="601534"/>
                  <a:pt x="657597" y="599859"/>
                  <a:pt x="659160" y="597850"/>
                </a:cubicBezTo>
                <a:cubicBezTo>
                  <a:pt x="668536" y="585572"/>
                  <a:pt x="682265" y="572289"/>
                  <a:pt x="700348" y="558001"/>
                </a:cubicBezTo>
                <a:cubicBezTo>
                  <a:pt x="703473" y="555769"/>
                  <a:pt x="706264" y="554653"/>
                  <a:pt x="708719" y="554653"/>
                </a:cubicBezTo>
                <a:cubicBezTo>
                  <a:pt x="711622" y="554653"/>
                  <a:pt x="714412" y="555769"/>
                  <a:pt x="717091" y="558001"/>
                </a:cubicBezTo>
                <a:cubicBezTo>
                  <a:pt x="734727" y="571619"/>
                  <a:pt x="748457" y="584902"/>
                  <a:pt x="758279" y="597850"/>
                </a:cubicBezTo>
                <a:cubicBezTo>
                  <a:pt x="759842" y="599859"/>
                  <a:pt x="760791" y="601589"/>
                  <a:pt x="761126" y="603040"/>
                </a:cubicBezTo>
                <a:cubicBezTo>
                  <a:pt x="761460" y="604492"/>
                  <a:pt x="761628" y="606891"/>
                  <a:pt x="761628" y="610240"/>
                </a:cubicBezTo>
                <a:lnTo>
                  <a:pt x="761628" y="900901"/>
                </a:lnTo>
                <a:cubicBezTo>
                  <a:pt x="761628" y="905143"/>
                  <a:pt x="760177" y="908771"/>
                  <a:pt x="757275" y="911784"/>
                </a:cubicBezTo>
                <a:cubicBezTo>
                  <a:pt x="754373" y="914798"/>
                  <a:pt x="750689" y="916305"/>
                  <a:pt x="746224" y="916305"/>
                </a:cubicBezTo>
                <a:lnTo>
                  <a:pt x="695995" y="916305"/>
                </a:lnTo>
                <a:cubicBezTo>
                  <a:pt x="691976" y="916305"/>
                  <a:pt x="688628" y="915803"/>
                  <a:pt x="685949" y="914798"/>
                </a:cubicBezTo>
                <a:cubicBezTo>
                  <a:pt x="683270" y="913794"/>
                  <a:pt x="680814" y="911840"/>
                  <a:pt x="678582" y="908938"/>
                </a:cubicBezTo>
                <a:lnTo>
                  <a:pt x="657820" y="882149"/>
                </a:lnTo>
                <a:lnTo>
                  <a:pt x="655476" y="882149"/>
                </a:lnTo>
                <a:cubicBezTo>
                  <a:pt x="647663" y="893758"/>
                  <a:pt x="635831" y="903748"/>
                  <a:pt x="619981" y="912119"/>
                </a:cubicBezTo>
                <a:cubicBezTo>
                  <a:pt x="604131" y="920491"/>
                  <a:pt x="580578" y="924677"/>
                  <a:pt x="549325" y="924677"/>
                </a:cubicBezTo>
                <a:cubicBezTo>
                  <a:pt x="469850" y="924677"/>
                  <a:pt x="430113" y="876568"/>
                  <a:pt x="430113" y="780351"/>
                </a:cubicBezTo>
                <a:lnTo>
                  <a:pt x="429778" y="610240"/>
                </a:lnTo>
                <a:cubicBezTo>
                  <a:pt x="429778" y="606668"/>
                  <a:pt x="429946" y="604213"/>
                  <a:pt x="430281" y="602873"/>
                </a:cubicBezTo>
                <a:cubicBezTo>
                  <a:pt x="430616" y="601534"/>
                  <a:pt x="431564" y="599859"/>
                  <a:pt x="433127" y="597850"/>
                </a:cubicBezTo>
                <a:cubicBezTo>
                  <a:pt x="442503" y="585572"/>
                  <a:pt x="456233" y="572289"/>
                  <a:pt x="474315" y="558001"/>
                </a:cubicBezTo>
                <a:cubicBezTo>
                  <a:pt x="477441" y="555769"/>
                  <a:pt x="480231" y="554653"/>
                  <a:pt x="482687" y="554653"/>
                </a:cubicBezTo>
                <a:close/>
                <a:moveTo>
                  <a:pt x="146335" y="515809"/>
                </a:moveTo>
                <a:cubicBezTo>
                  <a:pt x="131824" y="515809"/>
                  <a:pt x="121834" y="518878"/>
                  <a:pt x="116365" y="525017"/>
                </a:cubicBezTo>
                <a:cubicBezTo>
                  <a:pt x="110896" y="531156"/>
                  <a:pt x="108161" y="541928"/>
                  <a:pt x="108161" y="557332"/>
                </a:cubicBezTo>
                <a:lnTo>
                  <a:pt x="108161" y="794750"/>
                </a:lnTo>
                <a:cubicBezTo>
                  <a:pt x="108161" y="810153"/>
                  <a:pt x="110896" y="820981"/>
                  <a:pt x="116365" y="827231"/>
                </a:cubicBezTo>
                <a:cubicBezTo>
                  <a:pt x="121834" y="833482"/>
                  <a:pt x="131824" y="836608"/>
                  <a:pt x="146335" y="836608"/>
                </a:cubicBezTo>
                <a:lnTo>
                  <a:pt x="171785" y="836608"/>
                </a:lnTo>
                <a:cubicBezTo>
                  <a:pt x="194332" y="836608"/>
                  <a:pt x="212471" y="830748"/>
                  <a:pt x="226200" y="819027"/>
                </a:cubicBezTo>
                <a:cubicBezTo>
                  <a:pt x="239929" y="807307"/>
                  <a:pt x="246794" y="791513"/>
                  <a:pt x="246794" y="771644"/>
                </a:cubicBezTo>
                <a:cubicBezTo>
                  <a:pt x="246794" y="752669"/>
                  <a:pt x="240208" y="737656"/>
                  <a:pt x="227037" y="726605"/>
                </a:cubicBezTo>
                <a:cubicBezTo>
                  <a:pt x="213866" y="715555"/>
                  <a:pt x="196565" y="710029"/>
                  <a:pt x="175133" y="710029"/>
                </a:cubicBezTo>
                <a:cubicBezTo>
                  <a:pt x="171561" y="710029"/>
                  <a:pt x="169162" y="709918"/>
                  <a:pt x="167934" y="709694"/>
                </a:cubicBezTo>
                <a:cubicBezTo>
                  <a:pt x="166706" y="709471"/>
                  <a:pt x="165087" y="708802"/>
                  <a:pt x="163079" y="707685"/>
                </a:cubicBezTo>
                <a:cubicBezTo>
                  <a:pt x="150800" y="700095"/>
                  <a:pt x="138187" y="689603"/>
                  <a:pt x="125239" y="676208"/>
                </a:cubicBezTo>
                <a:cubicBezTo>
                  <a:pt x="123007" y="673976"/>
                  <a:pt x="121890" y="671855"/>
                  <a:pt x="121890" y="669846"/>
                </a:cubicBezTo>
                <a:cubicBezTo>
                  <a:pt x="121890" y="668060"/>
                  <a:pt x="123007" y="665939"/>
                  <a:pt x="125239" y="663483"/>
                </a:cubicBezTo>
                <a:cubicBezTo>
                  <a:pt x="139526" y="648973"/>
                  <a:pt x="152139" y="638480"/>
                  <a:pt x="163079" y="632006"/>
                </a:cubicBezTo>
                <a:cubicBezTo>
                  <a:pt x="165087" y="630890"/>
                  <a:pt x="166706" y="630220"/>
                  <a:pt x="167934" y="629997"/>
                </a:cubicBezTo>
                <a:cubicBezTo>
                  <a:pt x="169162" y="629774"/>
                  <a:pt x="171561" y="629662"/>
                  <a:pt x="175133" y="629662"/>
                </a:cubicBezTo>
                <a:cubicBezTo>
                  <a:pt x="184286" y="629662"/>
                  <a:pt x="192826" y="627430"/>
                  <a:pt x="200750" y="622965"/>
                </a:cubicBezTo>
                <a:cubicBezTo>
                  <a:pt x="208675" y="618500"/>
                  <a:pt x="215149" y="611691"/>
                  <a:pt x="220172" y="602538"/>
                </a:cubicBezTo>
                <a:cubicBezTo>
                  <a:pt x="225196" y="593385"/>
                  <a:pt x="227707" y="582112"/>
                  <a:pt x="227707" y="568717"/>
                </a:cubicBezTo>
                <a:cubicBezTo>
                  <a:pt x="227707" y="549072"/>
                  <a:pt x="222238" y="535342"/>
                  <a:pt x="211299" y="527529"/>
                </a:cubicBezTo>
                <a:cubicBezTo>
                  <a:pt x="200360" y="519715"/>
                  <a:pt x="184733" y="515809"/>
                  <a:pt x="164418" y="515809"/>
                </a:cubicBezTo>
                <a:close/>
                <a:moveTo>
                  <a:pt x="82711" y="436111"/>
                </a:moveTo>
                <a:lnTo>
                  <a:pt x="174798" y="436111"/>
                </a:lnTo>
                <a:cubicBezTo>
                  <a:pt x="210294" y="436111"/>
                  <a:pt x="240487" y="440520"/>
                  <a:pt x="265379" y="449338"/>
                </a:cubicBezTo>
                <a:cubicBezTo>
                  <a:pt x="290270" y="458156"/>
                  <a:pt x="309190" y="470993"/>
                  <a:pt x="322138" y="487848"/>
                </a:cubicBezTo>
                <a:cubicBezTo>
                  <a:pt x="335086" y="504702"/>
                  <a:pt x="341561" y="524962"/>
                  <a:pt x="341561" y="548625"/>
                </a:cubicBezTo>
                <a:cubicBezTo>
                  <a:pt x="341561" y="565815"/>
                  <a:pt x="337654" y="581721"/>
                  <a:pt x="329840" y="596343"/>
                </a:cubicBezTo>
                <a:cubicBezTo>
                  <a:pt x="322027" y="610966"/>
                  <a:pt x="311534" y="623467"/>
                  <a:pt x="298363" y="633848"/>
                </a:cubicBezTo>
                <a:cubicBezTo>
                  <a:pt x="285192" y="644229"/>
                  <a:pt x="270793" y="651986"/>
                  <a:pt x="255166" y="657121"/>
                </a:cubicBezTo>
                <a:lnTo>
                  <a:pt x="255166" y="658460"/>
                </a:lnTo>
                <a:cubicBezTo>
                  <a:pt x="274811" y="661362"/>
                  <a:pt x="292670" y="667948"/>
                  <a:pt x="308744" y="678217"/>
                </a:cubicBezTo>
                <a:cubicBezTo>
                  <a:pt x="324817" y="688487"/>
                  <a:pt x="337486" y="701769"/>
                  <a:pt x="346751" y="718066"/>
                </a:cubicBezTo>
                <a:cubicBezTo>
                  <a:pt x="356015" y="734363"/>
                  <a:pt x="360648" y="752669"/>
                  <a:pt x="360648" y="772984"/>
                </a:cubicBezTo>
                <a:cubicBezTo>
                  <a:pt x="360648" y="803568"/>
                  <a:pt x="353225" y="829631"/>
                  <a:pt x="338379" y="851174"/>
                </a:cubicBezTo>
                <a:cubicBezTo>
                  <a:pt x="323534" y="872717"/>
                  <a:pt x="302828" y="888958"/>
                  <a:pt x="276262" y="899897"/>
                </a:cubicBezTo>
                <a:cubicBezTo>
                  <a:pt x="249696" y="910836"/>
                  <a:pt x="219112" y="916305"/>
                  <a:pt x="184510" y="916305"/>
                </a:cubicBezTo>
                <a:lnTo>
                  <a:pt x="82711" y="916305"/>
                </a:lnTo>
                <a:cubicBezTo>
                  <a:pt x="59717" y="916305"/>
                  <a:pt x="42360" y="913403"/>
                  <a:pt x="30640" y="907599"/>
                </a:cubicBezTo>
                <a:cubicBezTo>
                  <a:pt x="18920" y="901794"/>
                  <a:pt x="10883" y="892642"/>
                  <a:pt x="6530" y="880140"/>
                </a:cubicBezTo>
                <a:cubicBezTo>
                  <a:pt x="2176" y="867638"/>
                  <a:pt x="0" y="849779"/>
                  <a:pt x="0" y="826562"/>
                </a:cubicBezTo>
                <a:lnTo>
                  <a:pt x="0" y="525855"/>
                </a:lnTo>
                <a:cubicBezTo>
                  <a:pt x="0" y="502191"/>
                  <a:pt x="2121" y="484108"/>
                  <a:pt x="6362" y="471607"/>
                </a:cubicBezTo>
                <a:cubicBezTo>
                  <a:pt x="10604" y="459105"/>
                  <a:pt x="18585" y="450064"/>
                  <a:pt x="30305" y="444483"/>
                </a:cubicBezTo>
                <a:cubicBezTo>
                  <a:pt x="42025" y="438902"/>
                  <a:pt x="59494" y="436111"/>
                  <a:pt x="82711" y="436111"/>
                </a:cubicBezTo>
                <a:close/>
                <a:moveTo>
                  <a:pt x="3194112" y="427740"/>
                </a:moveTo>
                <a:cubicBezTo>
                  <a:pt x="3147678" y="427740"/>
                  <a:pt x="3107438" y="437506"/>
                  <a:pt x="3073394" y="457040"/>
                </a:cubicBezTo>
                <a:cubicBezTo>
                  <a:pt x="3039349" y="476574"/>
                  <a:pt x="3013174" y="505037"/>
                  <a:pt x="2994868" y="542430"/>
                </a:cubicBezTo>
                <a:cubicBezTo>
                  <a:pt x="2976562" y="579823"/>
                  <a:pt x="2967410" y="624751"/>
                  <a:pt x="2967410" y="677213"/>
                </a:cubicBezTo>
                <a:cubicBezTo>
                  <a:pt x="2967410" y="766733"/>
                  <a:pt x="2987166" y="830357"/>
                  <a:pt x="3026680" y="868085"/>
                </a:cubicBezTo>
                <a:cubicBezTo>
                  <a:pt x="3066194" y="905813"/>
                  <a:pt x="3120107" y="924677"/>
                  <a:pt x="3188419" y="924677"/>
                </a:cubicBezTo>
                <a:cubicBezTo>
                  <a:pt x="3223022" y="924677"/>
                  <a:pt x="3251932" y="920770"/>
                  <a:pt x="3275149" y="912957"/>
                </a:cubicBezTo>
                <a:cubicBezTo>
                  <a:pt x="3298366" y="905143"/>
                  <a:pt x="3315667" y="896604"/>
                  <a:pt x="3327053" y="887339"/>
                </a:cubicBezTo>
                <a:cubicBezTo>
                  <a:pt x="3338438" y="878075"/>
                  <a:pt x="3346475" y="869536"/>
                  <a:pt x="3351163" y="861722"/>
                </a:cubicBezTo>
                <a:cubicBezTo>
                  <a:pt x="3352949" y="858820"/>
                  <a:pt x="3354065" y="856644"/>
                  <a:pt x="3354511" y="855193"/>
                </a:cubicBezTo>
                <a:cubicBezTo>
                  <a:pt x="3354958" y="853741"/>
                  <a:pt x="3355404" y="851677"/>
                  <a:pt x="3355851" y="848998"/>
                </a:cubicBezTo>
                <a:cubicBezTo>
                  <a:pt x="3356297" y="841407"/>
                  <a:pt x="3356521" y="834822"/>
                  <a:pt x="3356521" y="829241"/>
                </a:cubicBezTo>
                <a:cubicBezTo>
                  <a:pt x="3356521" y="820088"/>
                  <a:pt x="3356074" y="809707"/>
                  <a:pt x="3355181" y="798098"/>
                </a:cubicBezTo>
                <a:cubicBezTo>
                  <a:pt x="3354735" y="792964"/>
                  <a:pt x="3353619" y="789615"/>
                  <a:pt x="3351833" y="788053"/>
                </a:cubicBezTo>
                <a:cubicBezTo>
                  <a:pt x="3350047" y="786490"/>
                  <a:pt x="3346810" y="785597"/>
                  <a:pt x="3342122" y="785374"/>
                </a:cubicBezTo>
                <a:cubicBezTo>
                  <a:pt x="3337210" y="784927"/>
                  <a:pt x="3330848" y="784704"/>
                  <a:pt x="3323034" y="784704"/>
                </a:cubicBezTo>
                <a:cubicBezTo>
                  <a:pt x="3303389" y="784704"/>
                  <a:pt x="3290553" y="785597"/>
                  <a:pt x="3284525" y="787383"/>
                </a:cubicBezTo>
                <a:cubicBezTo>
                  <a:pt x="3280507" y="788276"/>
                  <a:pt x="3277325" y="789727"/>
                  <a:pt x="3274981" y="791736"/>
                </a:cubicBezTo>
                <a:cubicBezTo>
                  <a:pt x="3272637" y="793745"/>
                  <a:pt x="3269568" y="797205"/>
                  <a:pt x="3265773" y="802117"/>
                </a:cubicBezTo>
                <a:cubicBezTo>
                  <a:pt x="3260638" y="808814"/>
                  <a:pt x="3255615" y="814339"/>
                  <a:pt x="3250704" y="818693"/>
                </a:cubicBezTo>
                <a:cubicBezTo>
                  <a:pt x="3245793" y="823046"/>
                  <a:pt x="3238593" y="826729"/>
                  <a:pt x="3229105" y="829743"/>
                </a:cubicBezTo>
                <a:cubicBezTo>
                  <a:pt x="3219617" y="832757"/>
                  <a:pt x="3207395" y="834264"/>
                  <a:pt x="3192438" y="834264"/>
                </a:cubicBezTo>
                <a:cubicBezTo>
                  <a:pt x="3171230" y="834264"/>
                  <a:pt x="3152254" y="828348"/>
                  <a:pt x="3135511" y="816516"/>
                </a:cubicBezTo>
                <a:cubicBezTo>
                  <a:pt x="3118768" y="804684"/>
                  <a:pt x="3105541" y="786713"/>
                  <a:pt x="3095830" y="762603"/>
                </a:cubicBezTo>
                <a:cubicBezTo>
                  <a:pt x="3086119" y="738493"/>
                  <a:pt x="3081263" y="708802"/>
                  <a:pt x="3081263" y="673529"/>
                </a:cubicBezTo>
                <a:cubicBezTo>
                  <a:pt x="3081263" y="621291"/>
                  <a:pt x="3091142" y="582335"/>
                  <a:pt x="3110898" y="556662"/>
                </a:cubicBezTo>
                <a:cubicBezTo>
                  <a:pt x="3130655" y="530989"/>
                  <a:pt x="3157165" y="518153"/>
                  <a:pt x="3190428" y="518153"/>
                </a:cubicBezTo>
                <a:cubicBezTo>
                  <a:pt x="3210074" y="518153"/>
                  <a:pt x="3225031" y="521222"/>
                  <a:pt x="3235300" y="527361"/>
                </a:cubicBezTo>
                <a:cubicBezTo>
                  <a:pt x="3245569" y="533501"/>
                  <a:pt x="3253718" y="540923"/>
                  <a:pt x="3259745" y="549630"/>
                </a:cubicBezTo>
                <a:cubicBezTo>
                  <a:pt x="3262424" y="553425"/>
                  <a:pt x="3264991" y="556104"/>
                  <a:pt x="3267447" y="557667"/>
                </a:cubicBezTo>
                <a:cubicBezTo>
                  <a:pt x="3269903" y="559229"/>
                  <a:pt x="3273698" y="560457"/>
                  <a:pt x="3278832" y="561350"/>
                </a:cubicBezTo>
                <a:cubicBezTo>
                  <a:pt x="3283520" y="562020"/>
                  <a:pt x="3290274" y="562634"/>
                  <a:pt x="3299092" y="563192"/>
                </a:cubicBezTo>
                <a:cubicBezTo>
                  <a:pt x="3307910" y="563750"/>
                  <a:pt x="3315891" y="564029"/>
                  <a:pt x="3323034" y="564029"/>
                </a:cubicBezTo>
                <a:cubicBezTo>
                  <a:pt x="3330178" y="564029"/>
                  <a:pt x="3335089" y="562913"/>
                  <a:pt x="3337768" y="560680"/>
                </a:cubicBezTo>
                <a:cubicBezTo>
                  <a:pt x="3338885" y="559787"/>
                  <a:pt x="3339778" y="558671"/>
                  <a:pt x="3340447" y="557332"/>
                </a:cubicBezTo>
                <a:cubicBezTo>
                  <a:pt x="3341117" y="555992"/>
                  <a:pt x="3341675" y="553871"/>
                  <a:pt x="3342122" y="550969"/>
                </a:cubicBezTo>
                <a:cubicBezTo>
                  <a:pt x="3343907" y="539807"/>
                  <a:pt x="3344800" y="527752"/>
                  <a:pt x="3344800" y="514804"/>
                </a:cubicBezTo>
                <a:cubicBezTo>
                  <a:pt x="3344800" y="510116"/>
                  <a:pt x="3344577" y="505316"/>
                  <a:pt x="3344131" y="500405"/>
                </a:cubicBezTo>
                <a:cubicBezTo>
                  <a:pt x="3343907" y="496610"/>
                  <a:pt x="3343461" y="493763"/>
                  <a:pt x="3342791" y="491866"/>
                </a:cubicBezTo>
                <a:cubicBezTo>
                  <a:pt x="3342122" y="489968"/>
                  <a:pt x="3341005" y="487680"/>
                  <a:pt x="3339443" y="485001"/>
                </a:cubicBezTo>
                <a:cubicBezTo>
                  <a:pt x="3330066" y="470267"/>
                  <a:pt x="3314216" y="457040"/>
                  <a:pt x="3291892" y="445320"/>
                </a:cubicBezTo>
                <a:cubicBezTo>
                  <a:pt x="3269568" y="433600"/>
                  <a:pt x="3236974" y="427740"/>
                  <a:pt x="3194112" y="427740"/>
                </a:cubicBezTo>
                <a:close/>
                <a:moveTo>
                  <a:pt x="1216447" y="392579"/>
                </a:moveTo>
                <a:cubicBezTo>
                  <a:pt x="1218009" y="392579"/>
                  <a:pt x="1219628" y="393025"/>
                  <a:pt x="1221302" y="393918"/>
                </a:cubicBezTo>
                <a:cubicBezTo>
                  <a:pt x="1222976" y="394811"/>
                  <a:pt x="1225488" y="396486"/>
                  <a:pt x="1228837" y="398941"/>
                </a:cubicBezTo>
                <a:cubicBezTo>
                  <a:pt x="1246919" y="414568"/>
                  <a:pt x="1262323" y="429749"/>
                  <a:pt x="1275048" y="444483"/>
                </a:cubicBezTo>
                <a:cubicBezTo>
                  <a:pt x="1275941" y="445376"/>
                  <a:pt x="1277392" y="446994"/>
                  <a:pt x="1279401" y="449338"/>
                </a:cubicBezTo>
                <a:cubicBezTo>
                  <a:pt x="1281410" y="451682"/>
                  <a:pt x="1282861" y="453747"/>
                  <a:pt x="1283754" y="455533"/>
                </a:cubicBezTo>
                <a:cubicBezTo>
                  <a:pt x="1284647" y="457319"/>
                  <a:pt x="1285094" y="459105"/>
                  <a:pt x="1285094" y="460891"/>
                </a:cubicBezTo>
                <a:cubicBezTo>
                  <a:pt x="1285094" y="462900"/>
                  <a:pt x="1284591" y="464798"/>
                  <a:pt x="1283587" y="466584"/>
                </a:cubicBezTo>
                <a:cubicBezTo>
                  <a:pt x="1282582" y="468370"/>
                  <a:pt x="1281131" y="470323"/>
                  <a:pt x="1279234" y="472444"/>
                </a:cubicBezTo>
                <a:cubicBezTo>
                  <a:pt x="1277336" y="474565"/>
                  <a:pt x="1275829" y="476295"/>
                  <a:pt x="1274713" y="477634"/>
                </a:cubicBezTo>
                <a:cubicBezTo>
                  <a:pt x="1262881" y="491475"/>
                  <a:pt x="1247589" y="506432"/>
                  <a:pt x="1228837" y="522506"/>
                </a:cubicBezTo>
                <a:cubicBezTo>
                  <a:pt x="1223702" y="526747"/>
                  <a:pt x="1219572" y="528868"/>
                  <a:pt x="1216447" y="528868"/>
                </a:cubicBezTo>
                <a:cubicBezTo>
                  <a:pt x="1214884" y="528868"/>
                  <a:pt x="1213210" y="528422"/>
                  <a:pt x="1211424" y="527529"/>
                </a:cubicBezTo>
                <a:cubicBezTo>
                  <a:pt x="1209638" y="526636"/>
                  <a:pt x="1207070" y="524962"/>
                  <a:pt x="1203722" y="522506"/>
                </a:cubicBezTo>
                <a:cubicBezTo>
                  <a:pt x="1187648" y="509781"/>
                  <a:pt x="1172245" y="494601"/>
                  <a:pt x="1157511" y="476964"/>
                </a:cubicBezTo>
                <a:cubicBezTo>
                  <a:pt x="1156841" y="476072"/>
                  <a:pt x="1155446" y="474453"/>
                  <a:pt x="1153325" y="472109"/>
                </a:cubicBezTo>
                <a:cubicBezTo>
                  <a:pt x="1151204" y="469765"/>
                  <a:pt x="1149753" y="467756"/>
                  <a:pt x="1148972" y="466081"/>
                </a:cubicBezTo>
                <a:cubicBezTo>
                  <a:pt x="1148190" y="464407"/>
                  <a:pt x="1147800" y="462677"/>
                  <a:pt x="1147800" y="460891"/>
                </a:cubicBezTo>
                <a:cubicBezTo>
                  <a:pt x="1147800" y="458435"/>
                  <a:pt x="1148414" y="456259"/>
                  <a:pt x="1149641" y="454361"/>
                </a:cubicBezTo>
                <a:cubicBezTo>
                  <a:pt x="1150869" y="452464"/>
                  <a:pt x="1153492" y="449171"/>
                  <a:pt x="1157511" y="444483"/>
                </a:cubicBezTo>
                <a:cubicBezTo>
                  <a:pt x="1168896" y="431311"/>
                  <a:pt x="1184523" y="416131"/>
                  <a:pt x="1204392" y="398941"/>
                </a:cubicBezTo>
                <a:cubicBezTo>
                  <a:pt x="1207517" y="396486"/>
                  <a:pt x="1209917" y="394811"/>
                  <a:pt x="1211591" y="393918"/>
                </a:cubicBezTo>
                <a:cubicBezTo>
                  <a:pt x="1213265" y="393025"/>
                  <a:pt x="1214884" y="392579"/>
                  <a:pt x="1216447" y="392579"/>
                </a:cubicBezTo>
                <a:close/>
                <a:moveTo>
                  <a:pt x="1996675" y="0"/>
                </a:moveTo>
                <a:lnTo>
                  <a:pt x="8302990" y="0"/>
                </a:lnTo>
                <a:lnTo>
                  <a:pt x="8302990" y="6858000"/>
                </a:lnTo>
                <a:lnTo>
                  <a:pt x="1996675" y="6858000"/>
                </a:lnTo>
                <a:lnTo>
                  <a:pt x="1996675" y="919690"/>
                </a:lnTo>
                <a:lnTo>
                  <a:pt x="2024183" y="916724"/>
                </a:lnTo>
                <a:cubicBezTo>
                  <a:pt x="2045447" y="911422"/>
                  <a:pt x="2063390" y="903469"/>
                  <a:pt x="2078013" y="892865"/>
                </a:cubicBezTo>
                <a:cubicBezTo>
                  <a:pt x="2079575" y="891748"/>
                  <a:pt x="2080803" y="890688"/>
                  <a:pt x="2081696" y="889683"/>
                </a:cubicBezTo>
                <a:cubicBezTo>
                  <a:pt x="2082589" y="888679"/>
                  <a:pt x="2083482" y="887395"/>
                  <a:pt x="2084375" y="885833"/>
                </a:cubicBezTo>
                <a:cubicBezTo>
                  <a:pt x="2087947" y="878019"/>
                  <a:pt x="2091072" y="867973"/>
                  <a:pt x="2093751" y="855695"/>
                </a:cubicBezTo>
                <a:cubicBezTo>
                  <a:pt x="2094867" y="850337"/>
                  <a:pt x="2095426" y="846207"/>
                  <a:pt x="2095426" y="843305"/>
                </a:cubicBezTo>
                <a:cubicBezTo>
                  <a:pt x="2095426" y="838170"/>
                  <a:pt x="2092635" y="834152"/>
                  <a:pt x="2087054" y="831250"/>
                </a:cubicBezTo>
                <a:cubicBezTo>
                  <a:pt x="2079240" y="827008"/>
                  <a:pt x="2071148" y="823995"/>
                  <a:pt x="2062776" y="822209"/>
                </a:cubicBezTo>
                <a:cubicBezTo>
                  <a:pt x="2054405" y="820423"/>
                  <a:pt x="2047652" y="819530"/>
                  <a:pt x="2042517" y="819530"/>
                </a:cubicBezTo>
                <a:cubicBezTo>
                  <a:pt x="2040285" y="819530"/>
                  <a:pt x="2038387" y="819809"/>
                  <a:pt x="2036824" y="820367"/>
                </a:cubicBezTo>
                <a:cubicBezTo>
                  <a:pt x="2035262" y="820925"/>
                  <a:pt x="2033253" y="822097"/>
                  <a:pt x="2030797" y="823883"/>
                </a:cubicBezTo>
                <a:lnTo>
                  <a:pt x="1996675" y="841229"/>
                </a:lnTo>
                <a:lnTo>
                  <a:pt x="1996675" y="777002"/>
                </a:lnTo>
                <a:lnTo>
                  <a:pt x="2012379" y="777002"/>
                </a:lnTo>
                <a:cubicBezTo>
                  <a:pt x="2039392" y="777002"/>
                  <a:pt x="2059484" y="771588"/>
                  <a:pt x="2072655" y="760761"/>
                </a:cubicBezTo>
                <a:cubicBezTo>
                  <a:pt x="2085826" y="749934"/>
                  <a:pt x="2092412" y="731572"/>
                  <a:pt x="2092412" y="705676"/>
                </a:cubicBezTo>
                <a:cubicBezTo>
                  <a:pt x="2092412" y="678217"/>
                  <a:pt x="2086273" y="653884"/>
                  <a:pt x="2073994" y="632676"/>
                </a:cubicBezTo>
                <a:cubicBezTo>
                  <a:pt x="2061716" y="611468"/>
                  <a:pt x="2043745" y="594892"/>
                  <a:pt x="2020081" y="582949"/>
                </a:cubicBezTo>
                <a:lnTo>
                  <a:pt x="1996675" y="574870"/>
                </a:lnTo>
                <a:close/>
              </a:path>
            </a:pathLst>
          </a:custGeom>
          <a:solidFill>
            <a:schemeClr val="tx2">
              <a:lumMod val="75000"/>
              <a:lumOff val="2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5400" dirty="0">
              <a:solidFill>
                <a:schemeClr val="tx2">
                  <a:lumMod val="75000"/>
                  <a:lumOff val="25000"/>
                </a:schemeClr>
              </a:solidFill>
              <a:latin typeface="ADLaM Display" panose="02010000000000000000" pitchFamily="2" charset="0"/>
              <a:ea typeface="ADLaM Display" panose="02010000000000000000" pitchFamily="2" charset="0"/>
              <a:cs typeface="ADLaM Display" panose="02010000000000000000" pitchFamily="2" charset="0"/>
            </a:endParaRPr>
          </a:p>
        </p:txBody>
      </p:sp>
      <p:sp>
        <p:nvSpPr>
          <p:cNvPr id="9" name="TextBox 8">
            <a:extLst>
              <a:ext uri="{FF2B5EF4-FFF2-40B4-BE49-F238E27FC236}">
                <a16:creationId xmlns:a16="http://schemas.microsoft.com/office/drawing/2014/main" id="{0CEB120B-7DA2-E1A1-2BBC-83ED78A318CB}"/>
              </a:ext>
            </a:extLst>
          </p:cNvPr>
          <p:cNvSpPr txBox="1"/>
          <p:nvPr/>
        </p:nvSpPr>
        <p:spPr>
          <a:xfrm>
            <a:off x="6096000" y="1767840"/>
            <a:ext cx="5923280" cy="3693319"/>
          </a:xfrm>
          <a:prstGeom prst="rect">
            <a:avLst/>
          </a:prstGeom>
          <a:noFill/>
        </p:spPr>
        <p:txBody>
          <a:bodyPr wrap="square" rtlCol="0">
            <a:spAutoFit/>
          </a:bodyPr>
          <a:lstStyle/>
          <a:p>
            <a:r>
              <a:rPr lang="en-US" i="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As a business with a web application currently running on our on-premises servers, we faced the challenge of migrating to the cloud to enhance scalability, security, and manageability. </a:t>
            </a:r>
          </a:p>
          <a:p>
            <a:endParaRPr lang="en-US" i="1"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r>
              <a:rPr lang="en-US" i="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Our goal is to seamlessly lift and shift our application to Azure, ensuring minimal disruption to our services and maintaining high performance.</a:t>
            </a:r>
          </a:p>
          <a:p>
            <a:endParaRPr lang="en-US" i="1" dirty="0">
              <a:solidFill>
                <a:schemeClr val="bg1"/>
              </a:solidFill>
              <a:latin typeface="ADLaM Display" panose="02010000000000000000" pitchFamily="2" charset="0"/>
              <a:ea typeface="ADLaM Display" panose="02010000000000000000" pitchFamily="2" charset="0"/>
              <a:cs typeface="ADLaM Display" panose="02010000000000000000" pitchFamily="2" charset="0"/>
            </a:endParaRPr>
          </a:p>
          <a:p>
            <a:r>
              <a:rPr lang="en-US" i="1"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    We need a solution that provides robust network segmentation, secure connectivity, reliable application delivery, and comprehensive monitoring and backup. ”</a:t>
            </a:r>
          </a:p>
        </p:txBody>
      </p:sp>
    </p:spTree>
    <p:extLst>
      <p:ext uri="{BB962C8B-B14F-4D97-AF65-F5344CB8AC3E}">
        <p14:creationId xmlns:p14="http://schemas.microsoft.com/office/powerpoint/2010/main" val="7128389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Badge Heart outline">
            <a:extLst>
              <a:ext uri="{FF2B5EF4-FFF2-40B4-BE49-F238E27FC236}">
                <a16:creationId xmlns:a16="http://schemas.microsoft.com/office/drawing/2014/main" id="{3867BB2A-FB8A-7E14-D710-FF7F891C5D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8374" y="-689377"/>
            <a:ext cx="7895251" cy="7895251"/>
          </a:xfrm>
          <a:prstGeom prst="rect">
            <a:avLst/>
          </a:prstGeom>
        </p:spPr>
      </p:pic>
      <p:sp>
        <p:nvSpPr>
          <p:cNvPr id="4" name="TextBox 3">
            <a:extLst>
              <a:ext uri="{FF2B5EF4-FFF2-40B4-BE49-F238E27FC236}">
                <a16:creationId xmlns:a16="http://schemas.microsoft.com/office/drawing/2014/main" id="{6FFC7931-684F-E661-DE7F-D247C6551778}"/>
              </a:ext>
            </a:extLst>
          </p:cNvPr>
          <p:cNvSpPr txBox="1"/>
          <p:nvPr/>
        </p:nvSpPr>
        <p:spPr>
          <a:xfrm>
            <a:off x="0" y="2875002"/>
            <a:ext cx="12192000" cy="1107996"/>
          </a:xfrm>
          <a:prstGeom prst="rect">
            <a:avLst/>
          </a:prstGeom>
          <a:solidFill>
            <a:schemeClr val="tx2">
              <a:lumMod val="50000"/>
              <a:lumOff val="50000"/>
            </a:schemeClr>
          </a:solidFill>
          <a:effectLst>
            <a:outerShdw blurRad="50800" dist="38100" dir="5400000" algn="t" rotWithShape="0">
              <a:prstClr val="black">
                <a:alpha val="40000"/>
              </a:prstClr>
            </a:outerShdw>
          </a:effectLst>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Thanks</a:t>
            </a:r>
          </a:p>
        </p:txBody>
      </p:sp>
      <p:grpSp>
        <p:nvGrpSpPr>
          <p:cNvPr id="5" name="Group 4">
            <a:extLst>
              <a:ext uri="{FF2B5EF4-FFF2-40B4-BE49-F238E27FC236}">
                <a16:creationId xmlns:a16="http://schemas.microsoft.com/office/drawing/2014/main" id="{DD339465-58FF-4E9A-403C-317EE45A3D0A}"/>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7" name="Rectangle: Rounded Corners 6">
              <a:extLst>
                <a:ext uri="{FF2B5EF4-FFF2-40B4-BE49-F238E27FC236}">
                  <a16:creationId xmlns:a16="http://schemas.microsoft.com/office/drawing/2014/main" id="{BC8D1BA1-E097-7358-9FCA-813FA44A6886}"/>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6553D3B-FADE-C883-32B0-B156A3DE7D5C}"/>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5F55B38-3D53-6D03-513A-02DBFD050E9A}"/>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9D57F6F-91ED-0DFA-7F55-8ECC46221C78}"/>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13056459"/>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F86020-CFEA-2E61-2EBB-D4A4EDE2C5B8}"/>
              </a:ext>
            </a:extLst>
          </p:cNvPr>
          <p:cNvSpPr txBox="1"/>
          <p:nvPr/>
        </p:nvSpPr>
        <p:spPr>
          <a:xfrm>
            <a:off x="0" y="233680"/>
            <a:ext cx="12192000" cy="954107"/>
          </a:xfrm>
          <a:prstGeom prst="rect">
            <a:avLst/>
          </a:prstGeom>
          <a:solidFill>
            <a:schemeClr val="tx2">
              <a:lumMod val="50000"/>
              <a:lumOff val="50000"/>
            </a:schemeClr>
          </a:solidFill>
          <a:effectLst>
            <a:outerShdw blurRad="50800" dist="38100" dir="5400000" algn="t" rotWithShape="0">
              <a:prstClr val="black">
                <a:alpha val="40000"/>
              </a:prstClr>
            </a:outerShdw>
          </a:effectLst>
        </p:spPr>
        <p:txBody>
          <a:bodyPr wrap="square" rtlCol="0">
            <a:spAutoFit/>
          </a:bodyPr>
          <a:lstStyle/>
          <a:p>
            <a:pPr algn="ctr"/>
            <a:r>
              <a:rPr lang="en-US" sz="2800" dirty="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After more investigation with Customer’s needs, we concluded the following requirements:</a:t>
            </a:r>
          </a:p>
        </p:txBody>
      </p:sp>
      <p:grpSp>
        <p:nvGrpSpPr>
          <p:cNvPr id="94" name="Group 93">
            <a:extLst>
              <a:ext uri="{FF2B5EF4-FFF2-40B4-BE49-F238E27FC236}">
                <a16:creationId xmlns:a16="http://schemas.microsoft.com/office/drawing/2014/main" id="{DA93BECA-318B-9CBA-5735-6F4B104DB18D}"/>
              </a:ext>
            </a:extLst>
          </p:cNvPr>
          <p:cNvGrpSpPr/>
          <p:nvPr/>
        </p:nvGrpSpPr>
        <p:grpSpPr>
          <a:xfrm>
            <a:off x="1289945" y="1475783"/>
            <a:ext cx="4859020" cy="2631440"/>
            <a:chOff x="-4696460" y="-2501082"/>
            <a:chExt cx="4859020" cy="2631440"/>
          </a:xfrm>
        </p:grpSpPr>
        <p:grpSp>
          <p:nvGrpSpPr>
            <p:cNvPr id="33" name="Group 32">
              <a:extLst>
                <a:ext uri="{FF2B5EF4-FFF2-40B4-BE49-F238E27FC236}">
                  <a16:creationId xmlns:a16="http://schemas.microsoft.com/office/drawing/2014/main" id="{C7DFF9FA-A620-EF57-5B7E-9BDF573F9421}"/>
                </a:ext>
              </a:extLst>
            </p:cNvPr>
            <p:cNvGrpSpPr/>
            <p:nvPr/>
          </p:nvGrpSpPr>
          <p:grpSpPr>
            <a:xfrm>
              <a:off x="-4696460" y="-2501082"/>
              <a:ext cx="4859020" cy="2631440"/>
              <a:chOff x="2156460" y="2845266"/>
              <a:chExt cx="4859020" cy="2631440"/>
            </a:xfrm>
            <a:solidFill>
              <a:schemeClr val="tx2">
                <a:lumMod val="90000"/>
                <a:lumOff val="10000"/>
              </a:schemeClr>
            </a:solidFill>
          </p:grpSpPr>
          <p:sp>
            <p:nvSpPr>
              <p:cNvPr id="32" name="Freeform: Shape 31">
                <a:extLst>
                  <a:ext uri="{FF2B5EF4-FFF2-40B4-BE49-F238E27FC236}">
                    <a16:creationId xmlns:a16="http://schemas.microsoft.com/office/drawing/2014/main" id="{603341DD-D358-62EC-9EA2-566696A7C380}"/>
                  </a:ext>
                </a:extLst>
              </p:cNvPr>
              <p:cNvSpPr/>
              <p:nvPr/>
            </p:nvSpPr>
            <p:spPr>
              <a:xfrm>
                <a:off x="2156460" y="2845266"/>
                <a:ext cx="4541520" cy="2631440"/>
              </a:xfrm>
              <a:custGeom>
                <a:avLst/>
                <a:gdLst>
                  <a:gd name="connsiteX0" fmla="*/ 0 w 4541520"/>
                  <a:gd name="connsiteY0" fmla="*/ 0 h 2631440"/>
                  <a:gd name="connsiteX1" fmla="*/ 4541520 w 4541520"/>
                  <a:gd name="connsiteY1" fmla="*/ 0 h 2631440"/>
                  <a:gd name="connsiteX2" fmla="*/ 4541520 w 4541520"/>
                  <a:gd name="connsiteY2" fmla="*/ 2631440 h 2631440"/>
                  <a:gd name="connsiteX3" fmla="*/ 797560 w 4541520"/>
                  <a:gd name="connsiteY3" fmla="*/ 2631440 h 2631440"/>
                  <a:gd name="connsiteX4" fmla="*/ 477520 w 4541520"/>
                  <a:gd name="connsiteY4" fmla="*/ 2311400 h 2631440"/>
                  <a:gd name="connsiteX5" fmla="*/ 15748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2631440"/>
                    </a:lnTo>
                    <a:lnTo>
                      <a:pt x="797560" y="2631440"/>
                    </a:lnTo>
                    <a:cubicBezTo>
                      <a:pt x="797560" y="2454687"/>
                      <a:pt x="654273" y="2311400"/>
                      <a:pt x="477520" y="2311400"/>
                    </a:cubicBezTo>
                    <a:cubicBezTo>
                      <a:pt x="300767" y="2311400"/>
                      <a:pt x="157480" y="2454687"/>
                      <a:pt x="157480" y="2631440"/>
                    </a:cubicBezTo>
                    <a:lnTo>
                      <a:pt x="0" y="263144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Oval 28">
                <a:extLst>
                  <a:ext uri="{FF2B5EF4-FFF2-40B4-BE49-F238E27FC236}">
                    <a16:creationId xmlns:a16="http://schemas.microsoft.com/office/drawing/2014/main" id="{A9A1285E-0E89-E72C-9EFD-09DEA354768B}"/>
                  </a:ext>
                </a:extLst>
              </p:cNvPr>
              <p:cNvSpPr/>
              <p:nvPr/>
            </p:nvSpPr>
            <p:spPr>
              <a:xfrm>
                <a:off x="6375400" y="3033226"/>
                <a:ext cx="640080" cy="64008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F0AE6905-7C99-D14B-4386-2820F132071E}"/>
                </a:ext>
              </a:extLst>
            </p:cNvPr>
            <p:cNvSpPr txBox="1"/>
            <p:nvPr/>
          </p:nvSpPr>
          <p:spPr>
            <a:xfrm>
              <a:off x="-3088640" y="-2392894"/>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01</a:t>
              </a:r>
            </a:p>
          </p:txBody>
        </p:sp>
        <p:sp>
          <p:nvSpPr>
            <p:cNvPr id="51" name="TextBox 50">
              <a:extLst>
                <a:ext uri="{FF2B5EF4-FFF2-40B4-BE49-F238E27FC236}">
                  <a16:creationId xmlns:a16="http://schemas.microsoft.com/office/drawing/2014/main" id="{8BA255B5-AD1C-40C0-435F-3133BC1E3504}"/>
                </a:ext>
              </a:extLst>
            </p:cNvPr>
            <p:cNvSpPr txBox="1"/>
            <p:nvPr/>
          </p:nvSpPr>
          <p:spPr>
            <a:xfrm>
              <a:off x="-4635500" y="-1812267"/>
              <a:ext cx="4414520" cy="1631216"/>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requires a cloud design with centralized management and two workload environments: Production and Testing.</a:t>
              </a:r>
            </a:p>
          </p:txBody>
        </p:sp>
      </p:grpSp>
      <p:grpSp>
        <p:nvGrpSpPr>
          <p:cNvPr id="102" name="Group 101">
            <a:extLst>
              <a:ext uri="{FF2B5EF4-FFF2-40B4-BE49-F238E27FC236}">
                <a16:creationId xmlns:a16="http://schemas.microsoft.com/office/drawing/2014/main" id="{824DA65B-A5EE-F906-105F-336D9E59EC83}"/>
              </a:ext>
            </a:extLst>
          </p:cNvPr>
          <p:cNvGrpSpPr/>
          <p:nvPr/>
        </p:nvGrpSpPr>
        <p:grpSpPr>
          <a:xfrm>
            <a:off x="5826385" y="1476788"/>
            <a:ext cx="4734560" cy="2951480"/>
            <a:chOff x="13278729" y="-2883645"/>
            <a:chExt cx="4734560" cy="2951480"/>
          </a:xfrm>
        </p:grpSpPr>
        <p:grpSp>
          <p:nvGrpSpPr>
            <p:cNvPr id="41" name="Group 40">
              <a:extLst>
                <a:ext uri="{FF2B5EF4-FFF2-40B4-BE49-F238E27FC236}">
                  <a16:creationId xmlns:a16="http://schemas.microsoft.com/office/drawing/2014/main" id="{23F4554B-D3C2-F30E-0C2F-EB2AE72ABB2E}"/>
                </a:ext>
              </a:extLst>
            </p:cNvPr>
            <p:cNvGrpSpPr/>
            <p:nvPr/>
          </p:nvGrpSpPr>
          <p:grpSpPr>
            <a:xfrm>
              <a:off x="13278729" y="-2883645"/>
              <a:ext cx="4541520" cy="2951480"/>
              <a:chOff x="7172960" y="2459186"/>
              <a:chExt cx="4541520" cy="2951480"/>
            </a:xfrm>
          </p:grpSpPr>
          <p:sp>
            <p:nvSpPr>
              <p:cNvPr id="39" name="Freeform: Shape 38">
                <a:extLst>
                  <a:ext uri="{FF2B5EF4-FFF2-40B4-BE49-F238E27FC236}">
                    <a16:creationId xmlns:a16="http://schemas.microsoft.com/office/drawing/2014/main" id="{01799557-8B98-26D4-A13D-92F31CB2EA3E}"/>
                  </a:ext>
                </a:extLst>
              </p:cNvPr>
              <p:cNvSpPr/>
              <p:nvPr/>
            </p:nvSpPr>
            <p:spPr>
              <a:xfrm>
                <a:off x="7172960" y="2459186"/>
                <a:ext cx="4541520" cy="2631440"/>
              </a:xfrm>
              <a:custGeom>
                <a:avLst/>
                <a:gdLst>
                  <a:gd name="connsiteX0" fmla="*/ 0 w 4541520"/>
                  <a:gd name="connsiteY0" fmla="*/ 0 h 2631440"/>
                  <a:gd name="connsiteX1" fmla="*/ 4541520 w 4541520"/>
                  <a:gd name="connsiteY1" fmla="*/ 0 h 2631440"/>
                  <a:gd name="connsiteX2" fmla="*/ 4541520 w 4541520"/>
                  <a:gd name="connsiteY2" fmla="*/ 2631440 h 2631440"/>
                  <a:gd name="connsiteX3" fmla="*/ 0 w 4541520"/>
                  <a:gd name="connsiteY3" fmla="*/ 2631440 h 2631440"/>
                  <a:gd name="connsiteX4" fmla="*/ 0 w 4541520"/>
                  <a:gd name="connsiteY4" fmla="*/ 828040 h 2631440"/>
                  <a:gd name="connsiteX5" fmla="*/ 320040 w 4541520"/>
                  <a:gd name="connsiteY5" fmla="*/ 508000 h 2631440"/>
                  <a:gd name="connsiteX6" fmla="*/ 0 w 4541520"/>
                  <a:gd name="connsiteY6" fmla="*/ 18796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2631440"/>
                    </a:lnTo>
                    <a:lnTo>
                      <a:pt x="0" y="2631440"/>
                    </a:lnTo>
                    <a:lnTo>
                      <a:pt x="0" y="828040"/>
                    </a:lnTo>
                    <a:cubicBezTo>
                      <a:pt x="176753" y="828040"/>
                      <a:pt x="320040" y="684753"/>
                      <a:pt x="320040" y="508000"/>
                    </a:cubicBezTo>
                    <a:cubicBezTo>
                      <a:pt x="320040" y="331247"/>
                      <a:pt x="176753" y="187960"/>
                      <a:pt x="0" y="187960"/>
                    </a:cubicBezTo>
                    <a:close/>
                  </a:path>
                </a:pathLst>
              </a:cu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Oval 39">
                <a:extLst>
                  <a:ext uri="{FF2B5EF4-FFF2-40B4-BE49-F238E27FC236}">
                    <a16:creationId xmlns:a16="http://schemas.microsoft.com/office/drawing/2014/main" id="{272B217A-29D2-F608-C349-EA1D85E47D78}"/>
                  </a:ext>
                </a:extLst>
              </p:cNvPr>
              <p:cNvSpPr/>
              <p:nvPr/>
            </p:nvSpPr>
            <p:spPr>
              <a:xfrm>
                <a:off x="10957560" y="4770586"/>
                <a:ext cx="640080" cy="640080"/>
              </a:xfrm>
              <a:prstGeom prst="ellips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TextBox 51">
              <a:extLst>
                <a:ext uri="{FF2B5EF4-FFF2-40B4-BE49-F238E27FC236}">
                  <a16:creationId xmlns:a16="http://schemas.microsoft.com/office/drawing/2014/main" id="{AAA4313B-F93D-56D5-BDE1-4007B88C60FC}"/>
                </a:ext>
              </a:extLst>
            </p:cNvPr>
            <p:cNvSpPr txBox="1"/>
            <p:nvPr/>
          </p:nvSpPr>
          <p:spPr>
            <a:xfrm>
              <a:off x="15145629" y="-2809177"/>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02</a:t>
              </a:r>
            </a:p>
          </p:txBody>
        </p:sp>
        <p:sp>
          <p:nvSpPr>
            <p:cNvPr id="53" name="TextBox 52">
              <a:extLst>
                <a:ext uri="{FF2B5EF4-FFF2-40B4-BE49-F238E27FC236}">
                  <a16:creationId xmlns:a16="http://schemas.microsoft.com/office/drawing/2014/main" id="{74F494F2-001C-28B5-93BC-AAB37661A205}"/>
                </a:ext>
              </a:extLst>
            </p:cNvPr>
            <p:cNvSpPr txBox="1"/>
            <p:nvPr/>
          </p:nvSpPr>
          <p:spPr>
            <a:xfrm>
              <a:off x="13598769" y="-2228550"/>
              <a:ext cx="4414520" cy="1323439"/>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needs a suitable workload hosting service for his web application with greater control and customization.</a:t>
              </a:r>
            </a:p>
          </p:txBody>
        </p:sp>
      </p:grpSp>
      <p:grpSp>
        <p:nvGrpSpPr>
          <p:cNvPr id="99" name="Group 98">
            <a:extLst>
              <a:ext uri="{FF2B5EF4-FFF2-40B4-BE49-F238E27FC236}">
                <a16:creationId xmlns:a16="http://schemas.microsoft.com/office/drawing/2014/main" id="{76ECD37C-6DD2-6ACD-5606-1D1CF5523F07}"/>
              </a:ext>
            </a:extLst>
          </p:cNvPr>
          <p:cNvGrpSpPr/>
          <p:nvPr/>
        </p:nvGrpSpPr>
        <p:grpSpPr>
          <a:xfrm>
            <a:off x="5506345" y="4103869"/>
            <a:ext cx="4961040" cy="2651358"/>
            <a:chOff x="13278729" y="6755227"/>
            <a:chExt cx="4961040" cy="2651358"/>
          </a:xfrm>
        </p:grpSpPr>
        <p:grpSp>
          <p:nvGrpSpPr>
            <p:cNvPr id="46" name="Group 45">
              <a:extLst>
                <a:ext uri="{FF2B5EF4-FFF2-40B4-BE49-F238E27FC236}">
                  <a16:creationId xmlns:a16="http://schemas.microsoft.com/office/drawing/2014/main" id="{43A69648-E959-FB24-222C-1171BCAA6295}"/>
                </a:ext>
              </a:extLst>
            </p:cNvPr>
            <p:cNvGrpSpPr/>
            <p:nvPr/>
          </p:nvGrpSpPr>
          <p:grpSpPr>
            <a:xfrm>
              <a:off x="13278729" y="6755227"/>
              <a:ext cx="4861560" cy="2631440"/>
              <a:chOff x="5455920" y="4379426"/>
              <a:chExt cx="4861560" cy="2631440"/>
            </a:xfrm>
          </p:grpSpPr>
          <p:sp>
            <p:nvSpPr>
              <p:cNvPr id="44" name="Freeform: Shape 43">
                <a:extLst>
                  <a:ext uri="{FF2B5EF4-FFF2-40B4-BE49-F238E27FC236}">
                    <a16:creationId xmlns:a16="http://schemas.microsoft.com/office/drawing/2014/main" id="{9A5C62C6-A330-44A9-3A89-2829BE8116E7}"/>
                  </a:ext>
                </a:extLst>
              </p:cNvPr>
              <p:cNvSpPr/>
              <p:nvPr/>
            </p:nvSpPr>
            <p:spPr>
              <a:xfrm>
                <a:off x="5775960" y="4379426"/>
                <a:ext cx="4541520" cy="2631440"/>
              </a:xfrm>
              <a:custGeom>
                <a:avLst/>
                <a:gdLst>
                  <a:gd name="connsiteX0" fmla="*/ 0 w 4541520"/>
                  <a:gd name="connsiteY0" fmla="*/ 0 h 2631440"/>
                  <a:gd name="connsiteX1" fmla="*/ 3784600 w 4541520"/>
                  <a:gd name="connsiteY1" fmla="*/ 0 h 2631440"/>
                  <a:gd name="connsiteX2" fmla="*/ 4104640 w 4541520"/>
                  <a:gd name="connsiteY2" fmla="*/ 320040 h 2631440"/>
                  <a:gd name="connsiteX3" fmla="*/ 4424680 w 4541520"/>
                  <a:gd name="connsiteY3" fmla="*/ 0 h 2631440"/>
                  <a:gd name="connsiteX4" fmla="*/ 4541520 w 4541520"/>
                  <a:gd name="connsiteY4" fmla="*/ 0 h 2631440"/>
                  <a:gd name="connsiteX5" fmla="*/ 454152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3784600" y="0"/>
                    </a:lnTo>
                    <a:cubicBezTo>
                      <a:pt x="3784600" y="176753"/>
                      <a:pt x="3927887" y="320040"/>
                      <a:pt x="4104640" y="320040"/>
                    </a:cubicBezTo>
                    <a:cubicBezTo>
                      <a:pt x="4281393" y="320040"/>
                      <a:pt x="4424680" y="176753"/>
                      <a:pt x="4424680" y="0"/>
                    </a:cubicBezTo>
                    <a:lnTo>
                      <a:pt x="4541520" y="0"/>
                    </a:lnTo>
                    <a:lnTo>
                      <a:pt x="4541520" y="2631440"/>
                    </a:lnTo>
                    <a:lnTo>
                      <a:pt x="0" y="2631440"/>
                    </a:lnTo>
                    <a:close/>
                  </a:path>
                </a:pathLst>
              </a:cu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FCB369E6-01AB-7C83-29CC-45EB3557ECDD}"/>
                  </a:ext>
                </a:extLst>
              </p:cNvPr>
              <p:cNvSpPr/>
              <p:nvPr/>
            </p:nvSpPr>
            <p:spPr>
              <a:xfrm>
                <a:off x="5455920" y="6217920"/>
                <a:ext cx="640080" cy="640080"/>
              </a:xfrm>
              <a:prstGeom prst="ellips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TextBox 53">
              <a:extLst>
                <a:ext uri="{FF2B5EF4-FFF2-40B4-BE49-F238E27FC236}">
                  <a16:creationId xmlns:a16="http://schemas.microsoft.com/office/drawing/2014/main" id="{BEF1C6FD-B243-0CED-48C2-B58F13C8040A}"/>
                </a:ext>
              </a:extLst>
            </p:cNvPr>
            <p:cNvSpPr txBox="1"/>
            <p:nvPr/>
          </p:nvSpPr>
          <p:spPr>
            <a:xfrm>
              <a:off x="15369149" y="7009695"/>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03</a:t>
              </a:r>
            </a:p>
          </p:txBody>
        </p:sp>
        <p:sp>
          <p:nvSpPr>
            <p:cNvPr id="55" name="TextBox 54">
              <a:extLst>
                <a:ext uri="{FF2B5EF4-FFF2-40B4-BE49-F238E27FC236}">
                  <a16:creationId xmlns:a16="http://schemas.microsoft.com/office/drawing/2014/main" id="{291030FA-5211-2C0F-58A7-FD9726E62213}"/>
                </a:ext>
              </a:extLst>
            </p:cNvPr>
            <p:cNvSpPr txBox="1"/>
            <p:nvPr/>
          </p:nvSpPr>
          <p:spPr>
            <a:xfrm>
              <a:off x="13825249" y="7467593"/>
              <a:ext cx="4414520" cy="1938992"/>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requires a regional, scalable load balancing option with applicable security rules to ensure secure and reliable delivery of his web application to end users.</a:t>
              </a:r>
            </a:p>
          </p:txBody>
        </p:sp>
      </p:grpSp>
      <p:grpSp>
        <p:nvGrpSpPr>
          <p:cNvPr id="97" name="Group 96">
            <a:extLst>
              <a:ext uri="{FF2B5EF4-FFF2-40B4-BE49-F238E27FC236}">
                <a16:creationId xmlns:a16="http://schemas.microsoft.com/office/drawing/2014/main" id="{17874526-536E-B1D9-3E69-AC8EF50D96DB}"/>
              </a:ext>
            </a:extLst>
          </p:cNvPr>
          <p:cNvGrpSpPr/>
          <p:nvPr/>
        </p:nvGrpSpPr>
        <p:grpSpPr>
          <a:xfrm>
            <a:off x="1286153" y="3783829"/>
            <a:ext cx="4634914" cy="2951480"/>
            <a:chOff x="-4861560" y="6755227"/>
            <a:chExt cx="4634914" cy="2951480"/>
          </a:xfrm>
        </p:grpSpPr>
        <p:grpSp>
          <p:nvGrpSpPr>
            <p:cNvPr id="49" name="Group 48">
              <a:extLst>
                <a:ext uri="{FF2B5EF4-FFF2-40B4-BE49-F238E27FC236}">
                  <a16:creationId xmlns:a16="http://schemas.microsoft.com/office/drawing/2014/main" id="{490920AC-FDF2-0F38-9629-B4C48EF258A2}"/>
                </a:ext>
              </a:extLst>
            </p:cNvPr>
            <p:cNvGrpSpPr/>
            <p:nvPr/>
          </p:nvGrpSpPr>
          <p:grpSpPr>
            <a:xfrm>
              <a:off x="-4861560" y="6755227"/>
              <a:ext cx="4541520" cy="2951480"/>
              <a:chOff x="1234440" y="4059386"/>
              <a:chExt cx="4541520" cy="2951480"/>
            </a:xfrm>
          </p:grpSpPr>
          <p:sp>
            <p:nvSpPr>
              <p:cNvPr id="27" name="Oval 26">
                <a:extLst>
                  <a:ext uri="{FF2B5EF4-FFF2-40B4-BE49-F238E27FC236}">
                    <a16:creationId xmlns:a16="http://schemas.microsoft.com/office/drawing/2014/main" id="{017E0F1B-7905-E49C-74FD-96822A57F81A}"/>
                  </a:ext>
                </a:extLst>
              </p:cNvPr>
              <p:cNvSpPr/>
              <p:nvPr/>
            </p:nvSpPr>
            <p:spPr>
              <a:xfrm>
                <a:off x="1397000" y="4059386"/>
                <a:ext cx="640080" cy="640080"/>
              </a:xfrm>
              <a:prstGeom prst="ellipse">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A0C525CF-B4B8-521E-9AA5-04FD8A125782}"/>
                  </a:ext>
                </a:extLst>
              </p:cNvPr>
              <p:cNvSpPr/>
              <p:nvPr/>
            </p:nvSpPr>
            <p:spPr>
              <a:xfrm>
                <a:off x="1234440" y="4379426"/>
                <a:ext cx="4541520" cy="2631440"/>
              </a:xfrm>
              <a:custGeom>
                <a:avLst/>
                <a:gdLst>
                  <a:gd name="connsiteX0" fmla="*/ 0 w 4541520"/>
                  <a:gd name="connsiteY0" fmla="*/ 0 h 2631440"/>
                  <a:gd name="connsiteX1" fmla="*/ 4541520 w 4541520"/>
                  <a:gd name="connsiteY1" fmla="*/ 0 h 2631440"/>
                  <a:gd name="connsiteX2" fmla="*/ 4541520 w 4541520"/>
                  <a:gd name="connsiteY2" fmla="*/ 1838494 h 2631440"/>
                  <a:gd name="connsiteX3" fmla="*/ 4221480 w 4541520"/>
                  <a:gd name="connsiteY3" fmla="*/ 2158534 h 2631440"/>
                  <a:gd name="connsiteX4" fmla="*/ 4541520 w 4541520"/>
                  <a:gd name="connsiteY4" fmla="*/ 2478574 h 2631440"/>
                  <a:gd name="connsiteX5" fmla="*/ 454152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1838494"/>
                    </a:lnTo>
                    <a:cubicBezTo>
                      <a:pt x="4364767" y="1838494"/>
                      <a:pt x="4221480" y="1981781"/>
                      <a:pt x="4221480" y="2158534"/>
                    </a:cubicBezTo>
                    <a:cubicBezTo>
                      <a:pt x="4221480" y="2335287"/>
                      <a:pt x="4364767" y="2478574"/>
                      <a:pt x="4541520" y="2478574"/>
                    </a:cubicBezTo>
                    <a:lnTo>
                      <a:pt x="4541520" y="2631440"/>
                    </a:lnTo>
                    <a:lnTo>
                      <a:pt x="0" y="2631440"/>
                    </a:lnTo>
                    <a:close/>
                  </a:path>
                </a:pathLst>
              </a:cu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6" name="TextBox 55">
              <a:extLst>
                <a:ext uri="{FF2B5EF4-FFF2-40B4-BE49-F238E27FC236}">
                  <a16:creationId xmlns:a16="http://schemas.microsoft.com/office/drawing/2014/main" id="{B1207900-F2F2-D4E6-041D-DE1BBFC150F8}"/>
                </a:ext>
              </a:extLst>
            </p:cNvPr>
            <p:cNvSpPr txBox="1"/>
            <p:nvPr/>
          </p:nvSpPr>
          <p:spPr>
            <a:xfrm>
              <a:off x="-3094306" y="7295693"/>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04</a:t>
              </a:r>
            </a:p>
          </p:txBody>
        </p:sp>
        <p:sp>
          <p:nvSpPr>
            <p:cNvPr id="57" name="TextBox 56">
              <a:extLst>
                <a:ext uri="{FF2B5EF4-FFF2-40B4-BE49-F238E27FC236}">
                  <a16:creationId xmlns:a16="http://schemas.microsoft.com/office/drawing/2014/main" id="{44CD410B-57E0-4B86-65B1-CAF4B88C764F}"/>
                </a:ext>
              </a:extLst>
            </p:cNvPr>
            <p:cNvSpPr txBox="1"/>
            <p:nvPr/>
          </p:nvSpPr>
          <p:spPr>
            <a:xfrm>
              <a:off x="-4641166" y="7876320"/>
              <a:ext cx="4414520" cy="1631216"/>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needs efficient connectivity between the VNets ensuring low latency and high bandwidth communication between the components.</a:t>
              </a:r>
            </a:p>
          </p:txBody>
        </p:sp>
      </p:grpSp>
      <p:grpSp>
        <p:nvGrpSpPr>
          <p:cNvPr id="93" name="Group 92">
            <a:extLst>
              <a:ext uri="{FF2B5EF4-FFF2-40B4-BE49-F238E27FC236}">
                <a16:creationId xmlns:a16="http://schemas.microsoft.com/office/drawing/2014/main" id="{C5A07269-5B3F-6A5E-3D73-422EB681802E}"/>
              </a:ext>
            </a:extLst>
          </p:cNvPr>
          <p:cNvGrpSpPr/>
          <p:nvPr/>
        </p:nvGrpSpPr>
        <p:grpSpPr>
          <a:xfrm>
            <a:off x="-5407758" y="97087"/>
            <a:ext cx="4861560" cy="2631440"/>
            <a:chOff x="-9842500" y="-2519607"/>
            <a:chExt cx="4861560" cy="2631440"/>
          </a:xfrm>
        </p:grpSpPr>
        <p:grpSp>
          <p:nvGrpSpPr>
            <p:cNvPr id="58" name="Group 57">
              <a:extLst>
                <a:ext uri="{FF2B5EF4-FFF2-40B4-BE49-F238E27FC236}">
                  <a16:creationId xmlns:a16="http://schemas.microsoft.com/office/drawing/2014/main" id="{41393703-18FB-89C9-7486-3C6F108EAFC0}"/>
                </a:ext>
              </a:extLst>
            </p:cNvPr>
            <p:cNvGrpSpPr/>
            <p:nvPr/>
          </p:nvGrpSpPr>
          <p:grpSpPr>
            <a:xfrm>
              <a:off x="-9842500" y="-2519607"/>
              <a:ext cx="4861560" cy="2631440"/>
              <a:chOff x="2153920" y="2845266"/>
              <a:chExt cx="4861560" cy="2631440"/>
            </a:xfrm>
            <a:solidFill>
              <a:schemeClr val="tx2">
                <a:lumMod val="90000"/>
                <a:lumOff val="10000"/>
              </a:schemeClr>
            </a:solidFill>
          </p:grpSpPr>
          <p:sp>
            <p:nvSpPr>
              <p:cNvPr id="59" name="Freeform: Shape 58">
                <a:extLst>
                  <a:ext uri="{FF2B5EF4-FFF2-40B4-BE49-F238E27FC236}">
                    <a16:creationId xmlns:a16="http://schemas.microsoft.com/office/drawing/2014/main" id="{2E4AF306-5752-84EF-4B81-CDE55340BAFE}"/>
                  </a:ext>
                </a:extLst>
              </p:cNvPr>
              <p:cNvSpPr/>
              <p:nvPr/>
            </p:nvSpPr>
            <p:spPr>
              <a:xfrm>
                <a:off x="2153920" y="2845266"/>
                <a:ext cx="4541520" cy="2631440"/>
              </a:xfrm>
              <a:custGeom>
                <a:avLst/>
                <a:gdLst>
                  <a:gd name="connsiteX0" fmla="*/ 0 w 4541520"/>
                  <a:gd name="connsiteY0" fmla="*/ 0 h 2631440"/>
                  <a:gd name="connsiteX1" fmla="*/ 4541520 w 4541520"/>
                  <a:gd name="connsiteY1" fmla="*/ 0 h 2631440"/>
                  <a:gd name="connsiteX2" fmla="*/ 4541520 w 4541520"/>
                  <a:gd name="connsiteY2" fmla="*/ 2631440 h 2631440"/>
                  <a:gd name="connsiteX3" fmla="*/ 797560 w 4541520"/>
                  <a:gd name="connsiteY3" fmla="*/ 2631440 h 2631440"/>
                  <a:gd name="connsiteX4" fmla="*/ 477520 w 4541520"/>
                  <a:gd name="connsiteY4" fmla="*/ 2311400 h 2631440"/>
                  <a:gd name="connsiteX5" fmla="*/ 15748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2631440"/>
                    </a:lnTo>
                    <a:lnTo>
                      <a:pt x="797560" y="2631440"/>
                    </a:lnTo>
                    <a:cubicBezTo>
                      <a:pt x="797560" y="2454687"/>
                      <a:pt x="654273" y="2311400"/>
                      <a:pt x="477520" y="2311400"/>
                    </a:cubicBezTo>
                    <a:cubicBezTo>
                      <a:pt x="300767" y="2311400"/>
                      <a:pt x="157480" y="2454687"/>
                      <a:pt x="157480" y="2631440"/>
                    </a:cubicBezTo>
                    <a:lnTo>
                      <a:pt x="0" y="263144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Oval 59">
                <a:extLst>
                  <a:ext uri="{FF2B5EF4-FFF2-40B4-BE49-F238E27FC236}">
                    <a16:creationId xmlns:a16="http://schemas.microsoft.com/office/drawing/2014/main" id="{AC2F388A-61F3-E8B7-0C5C-98C40EC5E954}"/>
                  </a:ext>
                </a:extLst>
              </p:cNvPr>
              <p:cNvSpPr/>
              <p:nvPr/>
            </p:nvSpPr>
            <p:spPr>
              <a:xfrm>
                <a:off x="6375400" y="3033226"/>
                <a:ext cx="640080" cy="64008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C089FA5D-D483-FE4A-E805-F9B2E2CC4AA8}"/>
                </a:ext>
              </a:extLst>
            </p:cNvPr>
            <p:cNvSpPr txBox="1"/>
            <p:nvPr/>
          </p:nvSpPr>
          <p:spPr>
            <a:xfrm>
              <a:off x="-8232140" y="-2411419"/>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05</a:t>
              </a:r>
            </a:p>
          </p:txBody>
        </p:sp>
        <p:sp>
          <p:nvSpPr>
            <p:cNvPr id="62" name="TextBox 61">
              <a:extLst>
                <a:ext uri="{FF2B5EF4-FFF2-40B4-BE49-F238E27FC236}">
                  <a16:creationId xmlns:a16="http://schemas.microsoft.com/office/drawing/2014/main" id="{D75C64A4-F9FA-96E5-179A-79BD2094325A}"/>
                </a:ext>
              </a:extLst>
            </p:cNvPr>
            <p:cNvSpPr txBox="1"/>
            <p:nvPr/>
          </p:nvSpPr>
          <p:spPr>
            <a:xfrm>
              <a:off x="-9779000" y="-1830792"/>
              <a:ext cx="4414520" cy="1323439"/>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wants a centralized cloud native security service to control and log all network traffic flowing between the VNets.</a:t>
              </a:r>
            </a:p>
          </p:txBody>
        </p:sp>
      </p:grpSp>
      <p:grpSp>
        <p:nvGrpSpPr>
          <p:cNvPr id="101" name="Group 100">
            <a:extLst>
              <a:ext uri="{FF2B5EF4-FFF2-40B4-BE49-F238E27FC236}">
                <a16:creationId xmlns:a16="http://schemas.microsoft.com/office/drawing/2014/main" id="{2571A70A-B8B5-0667-4927-75E2B61938AC}"/>
              </a:ext>
            </a:extLst>
          </p:cNvPr>
          <p:cNvGrpSpPr/>
          <p:nvPr/>
        </p:nvGrpSpPr>
        <p:grpSpPr>
          <a:xfrm>
            <a:off x="18701629" y="74468"/>
            <a:ext cx="4734560" cy="2951480"/>
            <a:chOff x="18333329" y="-2883645"/>
            <a:chExt cx="4734560" cy="2951480"/>
          </a:xfrm>
        </p:grpSpPr>
        <p:grpSp>
          <p:nvGrpSpPr>
            <p:cNvPr id="63" name="Group 62">
              <a:extLst>
                <a:ext uri="{FF2B5EF4-FFF2-40B4-BE49-F238E27FC236}">
                  <a16:creationId xmlns:a16="http://schemas.microsoft.com/office/drawing/2014/main" id="{81F6C549-36DF-7AD1-A6FF-C492F3079C73}"/>
                </a:ext>
              </a:extLst>
            </p:cNvPr>
            <p:cNvGrpSpPr/>
            <p:nvPr/>
          </p:nvGrpSpPr>
          <p:grpSpPr>
            <a:xfrm>
              <a:off x="18333329" y="-2883645"/>
              <a:ext cx="4541520" cy="2951480"/>
              <a:chOff x="7172960" y="2459186"/>
              <a:chExt cx="4541520" cy="2951480"/>
            </a:xfrm>
          </p:grpSpPr>
          <p:sp>
            <p:nvSpPr>
              <p:cNvPr id="64" name="Freeform: Shape 63">
                <a:extLst>
                  <a:ext uri="{FF2B5EF4-FFF2-40B4-BE49-F238E27FC236}">
                    <a16:creationId xmlns:a16="http://schemas.microsoft.com/office/drawing/2014/main" id="{E8B6AA5E-64D4-B00D-4BDB-A6724112A957}"/>
                  </a:ext>
                </a:extLst>
              </p:cNvPr>
              <p:cNvSpPr/>
              <p:nvPr/>
            </p:nvSpPr>
            <p:spPr>
              <a:xfrm>
                <a:off x="7172960" y="2459186"/>
                <a:ext cx="4541520" cy="2631440"/>
              </a:xfrm>
              <a:custGeom>
                <a:avLst/>
                <a:gdLst>
                  <a:gd name="connsiteX0" fmla="*/ 0 w 4541520"/>
                  <a:gd name="connsiteY0" fmla="*/ 0 h 2631440"/>
                  <a:gd name="connsiteX1" fmla="*/ 4541520 w 4541520"/>
                  <a:gd name="connsiteY1" fmla="*/ 0 h 2631440"/>
                  <a:gd name="connsiteX2" fmla="*/ 4541520 w 4541520"/>
                  <a:gd name="connsiteY2" fmla="*/ 2631440 h 2631440"/>
                  <a:gd name="connsiteX3" fmla="*/ 0 w 4541520"/>
                  <a:gd name="connsiteY3" fmla="*/ 2631440 h 2631440"/>
                  <a:gd name="connsiteX4" fmla="*/ 0 w 4541520"/>
                  <a:gd name="connsiteY4" fmla="*/ 828040 h 2631440"/>
                  <a:gd name="connsiteX5" fmla="*/ 320040 w 4541520"/>
                  <a:gd name="connsiteY5" fmla="*/ 508000 h 2631440"/>
                  <a:gd name="connsiteX6" fmla="*/ 0 w 4541520"/>
                  <a:gd name="connsiteY6" fmla="*/ 18796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2631440"/>
                    </a:lnTo>
                    <a:lnTo>
                      <a:pt x="0" y="2631440"/>
                    </a:lnTo>
                    <a:lnTo>
                      <a:pt x="0" y="828040"/>
                    </a:lnTo>
                    <a:cubicBezTo>
                      <a:pt x="176753" y="828040"/>
                      <a:pt x="320040" y="684753"/>
                      <a:pt x="320040" y="508000"/>
                    </a:cubicBezTo>
                    <a:cubicBezTo>
                      <a:pt x="320040" y="331247"/>
                      <a:pt x="176753" y="187960"/>
                      <a:pt x="0" y="187960"/>
                    </a:cubicBezTo>
                    <a:close/>
                  </a:path>
                </a:pathLst>
              </a:cu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Oval 64">
                <a:extLst>
                  <a:ext uri="{FF2B5EF4-FFF2-40B4-BE49-F238E27FC236}">
                    <a16:creationId xmlns:a16="http://schemas.microsoft.com/office/drawing/2014/main" id="{BF34DD07-87A1-2BEB-C780-B84B6F7B10EF}"/>
                  </a:ext>
                </a:extLst>
              </p:cNvPr>
              <p:cNvSpPr/>
              <p:nvPr/>
            </p:nvSpPr>
            <p:spPr>
              <a:xfrm>
                <a:off x="10957560" y="4770586"/>
                <a:ext cx="640080" cy="640080"/>
              </a:xfrm>
              <a:prstGeom prst="ellips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TextBox 65">
              <a:extLst>
                <a:ext uri="{FF2B5EF4-FFF2-40B4-BE49-F238E27FC236}">
                  <a16:creationId xmlns:a16="http://schemas.microsoft.com/office/drawing/2014/main" id="{3FC49380-8DA5-E89D-662B-BAB159831D16}"/>
                </a:ext>
              </a:extLst>
            </p:cNvPr>
            <p:cNvSpPr txBox="1"/>
            <p:nvPr/>
          </p:nvSpPr>
          <p:spPr>
            <a:xfrm>
              <a:off x="20200229" y="-2809177"/>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06</a:t>
              </a:r>
            </a:p>
          </p:txBody>
        </p:sp>
        <p:sp>
          <p:nvSpPr>
            <p:cNvPr id="67" name="TextBox 66">
              <a:extLst>
                <a:ext uri="{FF2B5EF4-FFF2-40B4-BE49-F238E27FC236}">
                  <a16:creationId xmlns:a16="http://schemas.microsoft.com/office/drawing/2014/main" id="{8C85A3CC-67A2-0542-BD08-F06F0B60D0D9}"/>
                </a:ext>
              </a:extLst>
            </p:cNvPr>
            <p:cNvSpPr txBox="1"/>
            <p:nvPr/>
          </p:nvSpPr>
          <p:spPr>
            <a:xfrm>
              <a:off x="18653369" y="-2228550"/>
              <a:ext cx="4414520" cy="2031325"/>
            </a:xfrm>
            <a:prstGeom prst="rect">
              <a:avLst/>
            </a:prstGeom>
            <a:noFill/>
          </p:spPr>
          <p:txBody>
            <a:bodyPr wrap="square" rtlCol="0">
              <a:spAutoFit/>
            </a:bodyPr>
            <a:lstStyle/>
            <a:p>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Because of additional security appliances, the customer requires the implementation of a third-party firewall in the hub VNet to provide additional security measures and advanced threat protection for his infrastructure.</a:t>
              </a:r>
            </a:p>
          </p:txBody>
        </p:sp>
      </p:grpSp>
      <p:grpSp>
        <p:nvGrpSpPr>
          <p:cNvPr id="100" name="Group 99">
            <a:extLst>
              <a:ext uri="{FF2B5EF4-FFF2-40B4-BE49-F238E27FC236}">
                <a16:creationId xmlns:a16="http://schemas.microsoft.com/office/drawing/2014/main" id="{D26B94C0-21AD-1265-19F2-AB63CAD53FA1}"/>
              </a:ext>
            </a:extLst>
          </p:cNvPr>
          <p:cNvGrpSpPr/>
          <p:nvPr/>
        </p:nvGrpSpPr>
        <p:grpSpPr>
          <a:xfrm>
            <a:off x="18381589" y="4123787"/>
            <a:ext cx="4958080" cy="2631440"/>
            <a:chOff x="18529300" y="6708334"/>
            <a:chExt cx="4958080" cy="2631440"/>
          </a:xfrm>
        </p:grpSpPr>
        <p:grpSp>
          <p:nvGrpSpPr>
            <p:cNvPr id="68" name="Group 67">
              <a:extLst>
                <a:ext uri="{FF2B5EF4-FFF2-40B4-BE49-F238E27FC236}">
                  <a16:creationId xmlns:a16="http://schemas.microsoft.com/office/drawing/2014/main" id="{ED1D5B64-421B-3A5E-FE37-803939DDD3B2}"/>
                </a:ext>
              </a:extLst>
            </p:cNvPr>
            <p:cNvGrpSpPr/>
            <p:nvPr/>
          </p:nvGrpSpPr>
          <p:grpSpPr>
            <a:xfrm>
              <a:off x="18529300" y="6708334"/>
              <a:ext cx="4861560" cy="2631440"/>
              <a:chOff x="5455920" y="4379426"/>
              <a:chExt cx="4861560" cy="2631440"/>
            </a:xfrm>
          </p:grpSpPr>
          <p:sp>
            <p:nvSpPr>
              <p:cNvPr id="69" name="Freeform: Shape 68">
                <a:extLst>
                  <a:ext uri="{FF2B5EF4-FFF2-40B4-BE49-F238E27FC236}">
                    <a16:creationId xmlns:a16="http://schemas.microsoft.com/office/drawing/2014/main" id="{32C8C0FA-1E3C-2995-2F0F-BAC0D53378E5}"/>
                  </a:ext>
                </a:extLst>
              </p:cNvPr>
              <p:cNvSpPr/>
              <p:nvPr/>
            </p:nvSpPr>
            <p:spPr>
              <a:xfrm>
                <a:off x="5775960" y="4379426"/>
                <a:ext cx="4541520" cy="2631440"/>
              </a:xfrm>
              <a:custGeom>
                <a:avLst/>
                <a:gdLst>
                  <a:gd name="connsiteX0" fmla="*/ 0 w 4541520"/>
                  <a:gd name="connsiteY0" fmla="*/ 0 h 2631440"/>
                  <a:gd name="connsiteX1" fmla="*/ 3784600 w 4541520"/>
                  <a:gd name="connsiteY1" fmla="*/ 0 h 2631440"/>
                  <a:gd name="connsiteX2" fmla="*/ 4104640 w 4541520"/>
                  <a:gd name="connsiteY2" fmla="*/ 320040 h 2631440"/>
                  <a:gd name="connsiteX3" fmla="*/ 4424680 w 4541520"/>
                  <a:gd name="connsiteY3" fmla="*/ 0 h 2631440"/>
                  <a:gd name="connsiteX4" fmla="*/ 4541520 w 4541520"/>
                  <a:gd name="connsiteY4" fmla="*/ 0 h 2631440"/>
                  <a:gd name="connsiteX5" fmla="*/ 454152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3784600" y="0"/>
                    </a:lnTo>
                    <a:cubicBezTo>
                      <a:pt x="3784600" y="176753"/>
                      <a:pt x="3927887" y="320040"/>
                      <a:pt x="4104640" y="320040"/>
                    </a:cubicBezTo>
                    <a:cubicBezTo>
                      <a:pt x="4281393" y="320040"/>
                      <a:pt x="4424680" y="176753"/>
                      <a:pt x="4424680" y="0"/>
                    </a:cubicBezTo>
                    <a:lnTo>
                      <a:pt x="4541520" y="0"/>
                    </a:lnTo>
                    <a:lnTo>
                      <a:pt x="4541520" y="2631440"/>
                    </a:lnTo>
                    <a:lnTo>
                      <a:pt x="0" y="2631440"/>
                    </a:lnTo>
                    <a:close/>
                  </a:path>
                </a:pathLst>
              </a:cu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Oval 69">
                <a:extLst>
                  <a:ext uri="{FF2B5EF4-FFF2-40B4-BE49-F238E27FC236}">
                    <a16:creationId xmlns:a16="http://schemas.microsoft.com/office/drawing/2014/main" id="{C62F0093-DE2C-76A8-9CC2-FD0B291A4FEB}"/>
                  </a:ext>
                </a:extLst>
              </p:cNvPr>
              <p:cNvSpPr/>
              <p:nvPr/>
            </p:nvSpPr>
            <p:spPr>
              <a:xfrm>
                <a:off x="5455920" y="6217920"/>
                <a:ext cx="640080" cy="640080"/>
              </a:xfrm>
              <a:prstGeom prst="ellips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1" name="TextBox 70">
              <a:extLst>
                <a:ext uri="{FF2B5EF4-FFF2-40B4-BE49-F238E27FC236}">
                  <a16:creationId xmlns:a16="http://schemas.microsoft.com/office/drawing/2014/main" id="{DDD2EB34-F7E6-047B-117D-0BCC20BE3825}"/>
                </a:ext>
              </a:extLst>
            </p:cNvPr>
            <p:cNvSpPr txBox="1"/>
            <p:nvPr/>
          </p:nvSpPr>
          <p:spPr>
            <a:xfrm>
              <a:off x="20619720" y="6962802"/>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07</a:t>
              </a:r>
            </a:p>
          </p:txBody>
        </p:sp>
        <p:sp>
          <p:nvSpPr>
            <p:cNvPr id="72" name="TextBox 71">
              <a:extLst>
                <a:ext uri="{FF2B5EF4-FFF2-40B4-BE49-F238E27FC236}">
                  <a16:creationId xmlns:a16="http://schemas.microsoft.com/office/drawing/2014/main" id="{84EE94E5-CF8A-7DF2-3D4C-63293E82E434}"/>
                </a:ext>
              </a:extLst>
            </p:cNvPr>
            <p:cNvSpPr txBox="1"/>
            <p:nvPr/>
          </p:nvSpPr>
          <p:spPr>
            <a:xfrm>
              <a:off x="19072860" y="7543429"/>
              <a:ext cx="4414520" cy="1754326"/>
            </a:xfrm>
            <a:prstGeom prst="rect">
              <a:avLst/>
            </a:prstGeom>
            <a:noFill/>
          </p:spPr>
          <p:txBody>
            <a:bodyPr wrap="square" rtlCol="0">
              <a:spAutoFit/>
            </a:bodyPr>
            <a:lstStyle/>
            <a:p>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 facilitate management and maintenance, the customer needs a secure solution for RDP/SSH connectivity to the VMs hosting his web application components without exposing them to the public internet.</a:t>
              </a:r>
            </a:p>
          </p:txBody>
        </p:sp>
      </p:grpSp>
      <p:grpSp>
        <p:nvGrpSpPr>
          <p:cNvPr id="96" name="Group 95">
            <a:extLst>
              <a:ext uri="{FF2B5EF4-FFF2-40B4-BE49-F238E27FC236}">
                <a16:creationId xmlns:a16="http://schemas.microsoft.com/office/drawing/2014/main" id="{00CFBD3A-5516-2705-5D9F-E115F3E28B13}"/>
              </a:ext>
            </a:extLst>
          </p:cNvPr>
          <p:cNvGrpSpPr/>
          <p:nvPr/>
        </p:nvGrpSpPr>
        <p:grpSpPr>
          <a:xfrm>
            <a:off x="-5778861" y="3803747"/>
            <a:ext cx="4541520" cy="2951480"/>
            <a:chOff x="-10012680" y="6755227"/>
            <a:chExt cx="4541520" cy="2951480"/>
          </a:xfrm>
        </p:grpSpPr>
        <p:grpSp>
          <p:nvGrpSpPr>
            <p:cNvPr id="73" name="Group 72">
              <a:extLst>
                <a:ext uri="{FF2B5EF4-FFF2-40B4-BE49-F238E27FC236}">
                  <a16:creationId xmlns:a16="http://schemas.microsoft.com/office/drawing/2014/main" id="{735EFF7E-E590-65A0-E51E-EA55D2FECA90}"/>
                </a:ext>
              </a:extLst>
            </p:cNvPr>
            <p:cNvGrpSpPr/>
            <p:nvPr/>
          </p:nvGrpSpPr>
          <p:grpSpPr>
            <a:xfrm>
              <a:off x="-10012680" y="6755227"/>
              <a:ext cx="4541520" cy="2951480"/>
              <a:chOff x="1234440" y="4059386"/>
              <a:chExt cx="4541520" cy="2951480"/>
            </a:xfrm>
          </p:grpSpPr>
          <p:sp>
            <p:nvSpPr>
              <p:cNvPr id="74" name="Oval 73">
                <a:extLst>
                  <a:ext uri="{FF2B5EF4-FFF2-40B4-BE49-F238E27FC236}">
                    <a16:creationId xmlns:a16="http://schemas.microsoft.com/office/drawing/2014/main" id="{564ACCA8-E245-0CEB-BD59-590E5F28971F}"/>
                  </a:ext>
                </a:extLst>
              </p:cNvPr>
              <p:cNvSpPr/>
              <p:nvPr/>
            </p:nvSpPr>
            <p:spPr>
              <a:xfrm>
                <a:off x="1397000" y="4059386"/>
                <a:ext cx="640080" cy="640080"/>
              </a:xfrm>
              <a:prstGeom prst="ellipse">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reeform: Shape 74">
                <a:extLst>
                  <a:ext uri="{FF2B5EF4-FFF2-40B4-BE49-F238E27FC236}">
                    <a16:creationId xmlns:a16="http://schemas.microsoft.com/office/drawing/2014/main" id="{81B8D5E4-3D92-B316-BD2A-936F6622AA9D}"/>
                  </a:ext>
                </a:extLst>
              </p:cNvPr>
              <p:cNvSpPr/>
              <p:nvPr/>
            </p:nvSpPr>
            <p:spPr>
              <a:xfrm>
                <a:off x="1234440" y="4379426"/>
                <a:ext cx="4541520" cy="2631440"/>
              </a:xfrm>
              <a:custGeom>
                <a:avLst/>
                <a:gdLst>
                  <a:gd name="connsiteX0" fmla="*/ 0 w 4541520"/>
                  <a:gd name="connsiteY0" fmla="*/ 0 h 2631440"/>
                  <a:gd name="connsiteX1" fmla="*/ 4541520 w 4541520"/>
                  <a:gd name="connsiteY1" fmla="*/ 0 h 2631440"/>
                  <a:gd name="connsiteX2" fmla="*/ 4541520 w 4541520"/>
                  <a:gd name="connsiteY2" fmla="*/ 1838494 h 2631440"/>
                  <a:gd name="connsiteX3" fmla="*/ 4221480 w 4541520"/>
                  <a:gd name="connsiteY3" fmla="*/ 2158534 h 2631440"/>
                  <a:gd name="connsiteX4" fmla="*/ 4541520 w 4541520"/>
                  <a:gd name="connsiteY4" fmla="*/ 2478574 h 2631440"/>
                  <a:gd name="connsiteX5" fmla="*/ 454152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1838494"/>
                    </a:lnTo>
                    <a:cubicBezTo>
                      <a:pt x="4364767" y="1838494"/>
                      <a:pt x="4221480" y="1981781"/>
                      <a:pt x="4221480" y="2158534"/>
                    </a:cubicBezTo>
                    <a:cubicBezTo>
                      <a:pt x="4221480" y="2335287"/>
                      <a:pt x="4364767" y="2478574"/>
                      <a:pt x="4541520" y="2478574"/>
                    </a:cubicBezTo>
                    <a:lnTo>
                      <a:pt x="4541520" y="2631440"/>
                    </a:lnTo>
                    <a:lnTo>
                      <a:pt x="0" y="2631440"/>
                    </a:lnTo>
                    <a:close/>
                  </a:path>
                </a:pathLst>
              </a:cu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76" name="TextBox 75">
              <a:extLst>
                <a:ext uri="{FF2B5EF4-FFF2-40B4-BE49-F238E27FC236}">
                  <a16:creationId xmlns:a16="http://schemas.microsoft.com/office/drawing/2014/main" id="{5F8F9E6F-C64A-1F7C-306C-AD932059067B}"/>
                </a:ext>
              </a:extLst>
            </p:cNvPr>
            <p:cNvSpPr txBox="1"/>
            <p:nvPr/>
          </p:nvSpPr>
          <p:spPr>
            <a:xfrm>
              <a:off x="-8245426" y="7295693"/>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08</a:t>
              </a:r>
            </a:p>
          </p:txBody>
        </p:sp>
        <p:sp>
          <p:nvSpPr>
            <p:cNvPr id="77" name="TextBox 76">
              <a:extLst>
                <a:ext uri="{FF2B5EF4-FFF2-40B4-BE49-F238E27FC236}">
                  <a16:creationId xmlns:a16="http://schemas.microsoft.com/office/drawing/2014/main" id="{A2081094-934A-E704-C22D-4EE1EA059B63}"/>
                </a:ext>
              </a:extLst>
            </p:cNvPr>
            <p:cNvSpPr txBox="1"/>
            <p:nvPr/>
          </p:nvSpPr>
          <p:spPr>
            <a:xfrm>
              <a:off x="-9901507" y="7876320"/>
              <a:ext cx="4330895" cy="1754326"/>
            </a:xfrm>
            <a:prstGeom prst="rect">
              <a:avLst/>
            </a:prstGeom>
            <a:noFill/>
          </p:spPr>
          <p:txBody>
            <a:bodyPr wrap="square" rtlCol="0">
              <a:spAutoFit/>
            </a:bodyPr>
            <a:lstStyle/>
            <a:p>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needs comprehensive monitoring and logging capabilities to collect and analyze logs and metrics from all components of his web app environment for effective monitoring and troubleshooting.</a:t>
              </a:r>
            </a:p>
          </p:txBody>
        </p:sp>
      </p:grpSp>
      <p:grpSp>
        <p:nvGrpSpPr>
          <p:cNvPr id="95" name="Group 94">
            <a:extLst>
              <a:ext uri="{FF2B5EF4-FFF2-40B4-BE49-F238E27FC236}">
                <a16:creationId xmlns:a16="http://schemas.microsoft.com/office/drawing/2014/main" id="{0E023D35-8254-11F9-77F2-F96E38107545}"/>
              </a:ext>
            </a:extLst>
          </p:cNvPr>
          <p:cNvGrpSpPr/>
          <p:nvPr/>
        </p:nvGrpSpPr>
        <p:grpSpPr>
          <a:xfrm>
            <a:off x="-10912622" y="4810"/>
            <a:ext cx="4861560" cy="2631440"/>
            <a:chOff x="-9826869" y="612688"/>
            <a:chExt cx="4861560" cy="2631440"/>
          </a:xfrm>
        </p:grpSpPr>
        <p:grpSp>
          <p:nvGrpSpPr>
            <p:cNvPr id="78" name="Group 77">
              <a:extLst>
                <a:ext uri="{FF2B5EF4-FFF2-40B4-BE49-F238E27FC236}">
                  <a16:creationId xmlns:a16="http://schemas.microsoft.com/office/drawing/2014/main" id="{F57B245D-A4DB-D878-CAC1-253E32525D92}"/>
                </a:ext>
              </a:extLst>
            </p:cNvPr>
            <p:cNvGrpSpPr/>
            <p:nvPr/>
          </p:nvGrpSpPr>
          <p:grpSpPr>
            <a:xfrm>
              <a:off x="-9826869" y="612688"/>
              <a:ext cx="4861560" cy="2631440"/>
              <a:chOff x="2153920" y="2845266"/>
              <a:chExt cx="4861560" cy="2631440"/>
            </a:xfrm>
            <a:solidFill>
              <a:schemeClr val="tx2">
                <a:lumMod val="90000"/>
                <a:lumOff val="10000"/>
              </a:schemeClr>
            </a:solidFill>
          </p:grpSpPr>
          <p:sp>
            <p:nvSpPr>
              <p:cNvPr id="79" name="Freeform: Shape 78">
                <a:extLst>
                  <a:ext uri="{FF2B5EF4-FFF2-40B4-BE49-F238E27FC236}">
                    <a16:creationId xmlns:a16="http://schemas.microsoft.com/office/drawing/2014/main" id="{75A4E2DF-C371-A3E9-F347-2C62F63EC2A6}"/>
                  </a:ext>
                </a:extLst>
              </p:cNvPr>
              <p:cNvSpPr/>
              <p:nvPr/>
            </p:nvSpPr>
            <p:spPr>
              <a:xfrm>
                <a:off x="2153920" y="2845266"/>
                <a:ext cx="4541520" cy="2631440"/>
              </a:xfrm>
              <a:custGeom>
                <a:avLst/>
                <a:gdLst>
                  <a:gd name="connsiteX0" fmla="*/ 0 w 4541520"/>
                  <a:gd name="connsiteY0" fmla="*/ 0 h 2631440"/>
                  <a:gd name="connsiteX1" fmla="*/ 4541520 w 4541520"/>
                  <a:gd name="connsiteY1" fmla="*/ 0 h 2631440"/>
                  <a:gd name="connsiteX2" fmla="*/ 4541520 w 4541520"/>
                  <a:gd name="connsiteY2" fmla="*/ 2631440 h 2631440"/>
                  <a:gd name="connsiteX3" fmla="*/ 797560 w 4541520"/>
                  <a:gd name="connsiteY3" fmla="*/ 2631440 h 2631440"/>
                  <a:gd name="connsiteX4" fmla="*/ 477520 w 4541520"/>
                  <a:gd name="connsiteY4" fmla="*/ 2311400 h 2631440"/>
                  <a:gd name="connsiteX5" fmla="*/ 15748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2631440"/>
                    </a:lnTo>
                    <a:lnTo>
                      <a:pt x="797560" y="2631440"/>
                    </a:lnTo>
                    <a:cubicBezTo>
                      <a:pt x="797560" y="2454687"/>
                      <a:pt x="654273" y="2311400"/>
                      <a:pt x="477520" y="2311400"/>
                    </a:cubicBezTo>
                    <a:cubicBezTo>
                      <a:pt x="300767" y="2311400"/>
                      <a:pt x="157480" y="2454687"/>
                      <a:pt x="157480" y="2631440"/>
                    </a:cubicBezTo>
                    <a:lnTo>
                      <a:pt x="0" y="263144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Oval 79">
                <a:extLst>
                  <a:ext uri="{FF2B5EF4-FFF2-40B4-BE49-F238E27FC236}">
                    <a16:creationId xmlns:a16="http://schemas.microsoft.com/office/drawing/2014/main" id="{B5D5F361-02D6-267F-BD5A-88EF3C322C72}"/>
                  </a:ext>
                </a:extLst>
              </p:cNvPr>
              <p:cNvSpPr/>
              <p:nvPr/>
            </p:nvSpPr>
            <p:spPr>
              <a:xfrm>
                <a:off x="6375400" y="3033226"/>
                <a:ext cx="640080" cy="64008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TextBox 80">
              <a:extLst>
                <a:ext uri="{FF2B5EF4-FFF2-40B4-BE49-F238E27FC236}">
                  <a16:creationId xmlns:a16="http://schemas.microsoft.com/office/drawing/2014/main" id="{2F4CEED8-52EF-9954-D26B-A1EAD255245B}"/>
                </a:ext>
              </a:extLst>
            </p:cNvPr>
            <p:cNvSpPr txBox="1"/>
            <p:nvPr/>
          </p:nvSpPr>
          <p:spPr>
            <a:xfrm>
              <a:off x="-8216509" y="720876"/>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09</a:t>
              </a:r>
            </a:p>
          </p:txBody>
        </p:sp>
        <p:sp>
          <p:nvSpPr>
            <p:cNvPr id="82" name="TextBox 81">
              <a:extLst>
                <a:ext uri="{FF2B5EF4-FFF2-40B4-BE49-F238E27FC236}">
                  <a16:creationId xmlns:a16="http://schemas.microsoft.com/office/drawing/2014/main" id="{47D9F698-33ED-0940-C4BD-8C09E994FA43}"/>
                </a:ext>
              </a:extLst>
            </p:cNvPr>
            <p:cNvSpPr txBox="1"/>
            <p:nvPr/>
          </p:nvSpPr>
          <p:spPr>
            <a:xfrm>
              <a:off x="-9763369" y="1301503"/>
              <a:ext cx="4414520" cy="1554272"/>
            </a:xfrm>
            <a:prstGeom prst="rect">
              <a:avLst/>
            </a:prstGeom>
            <a:noFill/>
          </p:spPr>
          <p:txBody>
            <a:bodyPr wrap="square" rtlCol="0">
              <a:spAutoFit/>
            </a:bodyPr>
            <a:lstStyle/>
            <a:p>
              <a:r>
                <a:rPr lang="en-US" sz="19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wants regular backups and quick recovery of the VMs hosting his web app components to protect against data loss and ensure business continuity.</a:t>
              </a:r>
            </a:p>
          </p:txBody>
        </p:sp>
      </p:grpSp>
      <p:grpSp>
        <p:nvGrpSpPr>
          <p:cNvPr id="103" name="Group 102">
            <a:extLst>
              <a:ext uri="{FF2B5EF4-FFF2-40B4-BE49-F238E27FC236}">
                <a16:creationId xmlns:a16="http://schemas.microsoft.com/office/drawing/2014/main" id="{94F60B53-A0FD-9488-8F2C-B214BB6831E4}"/>
              </a:ext>
            </a:extLst>
          </p:cNvPr>
          <p:cNvGrpSpPr/>
          <p:nvPr/>
        </p:nvGrpSpPr>
        <p:grpSpPr>
          <a:xfrm>
            <a:off x="13154269" y="0"/>
            <a:ext cx="4734560" cy="2951480"/>
            <a:chOff x="13273551" y="274629"/>
            <a:chExt cx="4734560" cy="2951480"/>
          </a:xfrm>
        </p:grpSpPr>
        <p:grpSp>
          <p:nvGrpSpPr>
            <p:cNvPr id="83" name="Group 82">
              <a:extLst>
                <a:ext uri="{FF2B5EF4-FFF2-40B4-BE49-F238E27FC236}">
                  <a16:creationId xmlns:a16="http://schemas.microsoft.com/office/drawing/2014/main" id="{B562000D-7F68-BDB2-C367-F30875308672}"/>
                </a:ext>
              </a:extLst>
            </p:cNvPr>
            <p:cNvGrpSpPr/>
            <p:nvPr/>
          </p:nvGrpSpPr>
          <p:grpSpPr>
            <a:xfrm>
              <a:off x="13273551" y="274629"/>
              <a:ext cx="4541520" cy="2951480"/>
              <a:chOff x="7172960" y="2459186"/>
              <a:chExt cx="4541520" cy="2951480"/>
            </a:xfrm>
          </p:grpSpPr>
          <p:sp>
            <p:nvSpPr>
              <p:cNvPr id="84" name="Freeform: Shape 83">
                <a:extLst>
                  <a:ext uri="{FF2B5EF4-FFF2-40B4-BE49-F238E27FC236}">
                    <a16:creationId xmlns:a16="http://schemas.microsoft.com/office/drawing/2014/main" id="{08CB9237-DED3-FBB5-F1E7-D0832F0EC584}"/>
                  </a:ext>
                </a:extLst>
              </p:cNvPr>
              <p:cNvSpPr/>
              <p:nvPr/>
            </p:nvSpPr>
            <p:spPr>
              <a:xfrm>
                <a:off x="7172960" y="2459186"/>
                <a:ext cx="4541520" cy="2631440"/>
              </a:xfrm>
              <a:custGeom>
                <a:avLst/>
                <a:gdLst>
                  <a:gd name="connsiteX0" fmla="*/ 0 w 4541520"/>
                  <a:gd name="connsiteY0" fmla="*/ 0 h 2631440"/>
                  <a:gd name="connsiteX1" fmla="*/ 4541520 w 4541520"/>
                  <a:gd name="connsiteY1" fmla="*/ 0 h 2631440"/>
                  <a:gd name="connsiteX2" fmla="*/ 4541520 w 4541520"/>
                  <a:gd name="connsiteY2" fmla="*/ 2631440 h 2631440"/>
                  <a:gd name="connsiteX3" fmla="*/ 0 w 4541520"/>
                  <a:gd name="connsiteY3" fmla="*/ 2631440 h 2631440"/>
                  <a:gd name="connsiteX4" fmla="*/ 0 w 4541520"/>
                  <a:gd name="connsiteY4" fmla="*/ 828040 h 2631440"/>
                  <a:gd name="connsiteX5" fmla="*/ 320040 w 4541520"/>
                  <a:gd name="connsiteY5" fmla="*/ 508000 h 2631440"/>
                  <a:gd name="connsiteX6" fmla="*/ 0 w 4541520"/>
                  <a:gd name="connsiteY6" fmla="*/ 18796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2631440"/>
                    </a:lnTo>
                    <a:lnTo>
                      <a:pt x="0" y="2631440"/>
                    </a:lnTo>
                    <a:lnTo>
                      <a:pt x="0" y="828040"/>
                    </a:lnTo>
                    <a:cubicBezTo>
                      <a:pt x="176753" y="828040"/>
                      <a:pt x="320040" y="684753"/>
                      <a:pt x="320040" y="508000"/>
                    </a:cubicBezTo>
                    <a:cubicBezTo>
                      <a:pt x="320040" y="331247"/>
                      <a:pt x="176753" y="187960"/>
                      <a:pt x="0" y="187960"/>
                    </a:cubicBezTo>
                    <a:close/>
                  </a:path>
                </a:pathLst>
              </a:cu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Oval 84">
                <a:extLst>
                  <a:ext uri="{FF2B5EF4-FFF2-40B4-BE49-F238E27FC236}">
                    <a16:creationId xmlns:a16="http://schemas.microsoft.com/office/drawing/2014/main" id="{02BABB4D-0B2D-40D3-662C-1EB8900D94D3}"/>
                  </a:ext>
                </a:extLst>
              </p:cNvPr>
              <p:cNvSpPr/>
              <p:nvPr/>
            </p:nvSpPr>
            <p:spPr>
              <a:xfrm>
                <a:off x="10957560" y="4770586"/>
                <a:ext cx="640080" cy="640080"/>
              </a:xfrm>
              <a:prstGeom prst="ellips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6" name="TextBox 85">
              <a:extLst>
                <a:ext uri="{FF2B5EF4-FFF2-40B4-BE49-F238E27FC236}">
                  <a16:creationId xmlns:a16="http://schemas.microsoft.com/office/drawing/2014/main" id="{B36345F5-7589-BFD0-7CAF-5805449AC7EA}"/>
                </a:ext>
              </a:extLst>
            </p:cNvPr>
            <p:cNvSpPr txBox="1"/>
            <p:nvPr/>
          </p:nvSpPr>
          <p:spPr>
            <a:xfrm>
              <a:off x="15140451" y="349097"/>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10</a:t>
              </a:r>
            </a:p>
          </p:txBody>
        </p:sp>
        <p:sp>
          <p:nvSpPr>
            <p:cNvPr id="87" name="TextBox 86">
              <a:extLst>
                <a:ext uri="{FF2B5EF4-FFF2-40B4-BE49-F238E27FC236}">
                  <a16:creationId xmlns:a16="http://schemas.microsoft.com/office/drawing/2014/main" id="{6A5DD5FC-DF3D-FBA7-5CCD-AB9AF6E051F5}"/>
                </a:ext>
              </a:extLst>
            </p:cNvPr>
            <p:cNvSpPr txBox="1"/>
            <p:nvPr/>
          </p:nvSpPr>
          <p:spPr>
            <a:xfrm>
              <a:off x="13593591" y="929724"/>
              <a:ext cx="4414520" cy="1631216"/>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requires a secure solution for his virtual machines to access a shared storage for storing application data without exposing it to the public internet.</a:t>
              </a:r>
            </a:p>
          </p:txBody>
        </p:sp>
      </p:grpSp>
      <p:grpSp>
        <p:nvGrpSpPr>
          <p:cNvPr id="98" name="Group 97">
            <a:extLst>
              <a:ext uri="{FF2B5EF4-FFF2-40B4-BE49-F238E27FC236}">
                <a16:creationId xmlns:a16="http://schemas.microsoft.com/office/drawing/2014/main" id="{5CE239A1-5B3E-1A47-5768-FC68C457137B}"/>
              </a:ext>
            </a:extLst>
          </p:cNvPr>
          <p:cNvGrpSpPr/>
          <p:nvPr/>
        </p:nvGrpSpPr>
        <p:grpSpPr>
          <a:xfrm>
            <a:off x="12988339" y="4081167"/>
            <a:ext cx="4958080" cy="2674060"/>
            <a:chOff x="8222664" y="8843421"/>
            <a:chExt cx="4958080" cy="2674060"/>
          </a:xfrm>
        </p:grpSpPr>
        <p:grpSp>
          <p:nvGrpSpPr>
            <p:cNvPr id="88" name="Group 87">
              <a:extLst>
                <a:ext uri="{FF2B5EF4-FFF2-40B4-BE49-F238E27FC236}">
                  <a16:creationId xmlns:a16="http://schemas.microsoft.com/office/drawing/2014/main" id="{6BF58287-69E4-B265-99BF-FC34209E5898}"/>
                </a:ext>
              </a:extLst>
            </p:cNvPr>
            <p:cNvGrpSpPr/>
            <p:nvPr/>
          </p:nvGrpSpPr>
          <p:grpSpPr>
            <a:xfrm>
              <a:off x="8222664" y="8843421"/>
              <a:ext cx="4861560" cy="2631440"/>
              <a:chOff x="5455920" y="4379426"/>
              <a:chExt cx="4861560" cy="2631440"/>
            </a:xfrm>
          </p:grpSpPr>
          <p:sp>
            <p:nvSpPr>
              <p:cNvPr id="89" name="Freeform: Shape 88">
                <a:extLst>
                  <a:ext uri="{FF2B5EF4-FFF2-40B4-BE49-F238E27FC236}">
                    <a16:creationId xmlns:a16="http://schemas.microsoft.com/office/drawing/2014/main" id="{D79FDD68-BBAB-57B0-4BAB-F81B22DF1976}"/>
                  </a:ext>
                </a:extLst>
              </p:cNvPr>
              <p:cNvSpPr/>
              <p:nvPr/>
            </p:nvSpPr>
            <p:spPr>
              <a:xfrm>
                <a:off x="5775960" y="4379426"/>
                <a:ext cx="4541520" cy="2631440"/>
              </a:xfrm>
              <a:custGeom>
                <a:avLst/>
                <a:gdLst>
                  <a:gd name="connsiteX0" fmla="*/ 0 w 4541520"/>
                  <a:gd name="connsiteY0" fmla="*/ 0 h 2631440"/>
                  <a:gd name="connsiteX1" fmla="*/ 3784600 w 4541520"/>
                  <a:gd name="connsiteY1" fmla="*/ 0 h 2631440"/>
                  <a:gd name="connsiteX2" fmla="*/ 4104640 w 4541520"/>
                  <a:gd name="connsiteY2" fmla="*/ 320040 h 2631440"/>
                  <a:gd name="connsiteX3" fmla="*/ 4424680 w 4541520"/>
                  <a:gd name="connsiteY3" fmla="*/ 0 h 2631440"/>
                  <a:gd name="connsiteX4" fmla="*/ 4541520 w 4541520"/>
                  <a:gd name="connsiteY4" fmla="*/ 0 h 2631440"/>
                  <a:gd name="connsiteX5" fmla="*/ 454152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3784600" y="0"/>
                    </a:lnTo>
                    <a:cubicBezTo>
                      <a:pt x="3784600" y="176753"/>
                      <a:pt x="3927887" y="320040"/>
                      <a:pt x="4104640" y="320040"/>
                    </a:cubicBezTo>
                    <a:cubicBezTo>
                      <a:pt x="4281393" y="320040"/>
                      <a:pt x="4424680" y="176753"/>
                      <a:pt x="4424680" y="0"/>
                    </a:cubicBezTo>
                    <a:lnTo>
                      <a:pt x="4541520" y="0"/>
                    </a:lnTo>
                    <a:lnTo>
                      <a:pt x="4541520" y="2631440"/>
                    </a:lnTo>
                    <a:lnTo>
                      <a:pt x="0" y="2631440"/>
                    </a:lnTo>
                    <a:close/>
                  </a:path>
                </a:pathLst>
              </a:cu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Oval 89">
                <a:extLst>
                  <a:ext uri="{FF2B5EF4-FFF2-40B4-BE49-F238E27FC236}">
                    <a16:creationId xmlns:a16="http://schemas.microsoft.com/office/drawing/2014/main" id="{F8AA6471-30D0-1EF1-E56B-EA3C74A4D35B}"/>
                  </a:ext>
                </a:extLst>
              </p:cNvPr>
              <p:cNvSpPr/>
              <p:nvPr/>
            </p:nvSpPr>
            <p:spPr>
              <a:xfrm>
                <a:off x="5455920" y="6217920"/>
                <a:ext cx="640080" cy="640080"/>
              </a:xfrm>
              <a:prstGeom prst="ellips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1" name="TextBox 90">
              <a:extLst>
                <a:ext uri="{FF2B5EF4-FFF2-40B4-BE49-F238E27FC236}">
                  <a16:creationId xmlns:a16="http://schemas.microsoft.com/office/drawing/2014/main" id="{90E0E795-19E4-B306-6A9D-E7713AFE1565}"/>
                </a:ext>
              </a:extLst>
            </p:cNvPr>
            <p:cNvSpPr txBox="1"/>
            <p:nvPr/>
          </p:nvSpPr>
          <p:spPr>
            <a:xfrm>
              <a:off x="10313084" y="9097889"/>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11</a:t>
              </a:r>
            </a:p>
          </p:txBody>
        </p:sp>
        <p:sp>
          <p:nvSpPr>
            <p:cNvPr id="92" name="TextBox 91">
              <a:extLst>
                <a:ext uri="{FF2B5EF4-FFF2-40B4-BE49-F238E27FC236}">
                  <a16:creationId xmlns:a16="http://schemas.microsoft.com/office/drawing/2014/main" id="{73AA4780-5B29-CF69-01EC-F273C4372B58}"/>
                </a:ext>
              </a:extLst>
            </p:cNvPr>
            <p:cNvSpPr txBox="1"/>
            <p:nvPr/>
          </p:nvSpPr>
          <p:spPr>
            <a:xfrm>
              <a:off x="8766224" y="9578489"/>
              <a:ext cx="4414520" cy="1938992"/>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wants a secure way to connect his on-premises users to our Azure infrastructure, ensuring seamless and secure access to his web application and resources hosted in the cloud.</a:t>
              </a:r>
            </a:p>
          </p:txBody>
        </p:sp>
      </p:grpSp>
    </p:spTree>
    <p:extLst>
      <p:ext uri="{BB962C8B-B14F-4D97-AF65-F5344CB8AC3E}">
        <p14:creationId xmlns:p14="http://schemas.microsoft.com/office/powerpoint/2010/main" val="229206629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F86020-CFEA-2E61-2EBB-D4A4EDE2C5B8}"/>
              </a:ext>
            </a:extLst>
          </p:cNvPr>
          <p:cNvSpPr txBox="1"/>
          <p:nvPr/>
        </p:nvSpPr>
        <p:spPr>
          <a:xfrm>
            <a:off x="0" y="233680"/>
            <a:ext cx="12192000" cy="954107"/>
          </a:xfrm>
          <a:prstGeom prst="rect">
            <a:avLst/>
          </a:prstGeom>
          <a:solidFill>
            <a:schemeClr val="tx2">
              <a:lumMod val="50000"/>
              <a:lumOff val="50000"/>
            </a:schemeClr>
          </a:solidFill>
          <a:effectLst>
            <a:outerShdw blurRad="50800" dist="38100" dir="5400000" algn="t" rotWithShape="0">
              <a:prstClr val="black">
                <a:alpha val="40000"/>
              </a:prstClr>
            </a:outerShdw>
          </a:effectLst>
        </p:spPr>
        <p:txBody>
          <a:bodyPr wrap="square" rtlCol="0">
            <a:spAutoFit/>
          </a:bodyPr>
          <a:lstStyle/>
          <a:p>
            <a:pPr algn="ctr"/>
            <a:r>
              <a:rPr lang="en-US" sz="2800" dirty="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After more investigation with Customer’s needs, we concluded the following requirements:</a:t>
            </a:r>
          </a:p>
        </p:txBody>
      </p:sp>
      <p:grpSp>
        <p:nvGrpSpPr>
          <p:cNvPr id="94" name="Group 93">
            <a:extLst>
              <a:ext uri="{FF2B5EF4-FFF2-40B4-BE49-F238E27FC236}">
                <a16:creationId xmlns:a16="http://schemas.microsoft.com/office/drawing/2014/main" id="{DA93BECA-318B-9CBA-5735-6F4B104DB18D}"/>
              </a:ext>
            </a:extLst>
          </p:cNvPr>
          <p:cNvGrpSpPr/>
          <p:nvPr/>
        </p:nvGrpSpPr>
        <p:grpSpPr>
          <a:xfrm>
            <a:off x="-5515138" y="-5962"/>
            <a:ext cx="4861560" cy="2631440"/>
            <a:chOff x="-4699000" y="-2501082"/>
            <a:chExt cx="4861560" cy="2631440"/>
          </a:xfrm>
        </p:grpSpPr>
        <p:grpSp>
          <p:nvGrpSpPr>
            <p:cNvPr id="33" name="Group 32">
              <a:extLst>
                <a:ext uri="{FF2B5EF4-FFF2-40B4-BE49-F238E27FC236}">
                  <a16:creationId xmlns:a16="http://schemas.microsoft.com/office/drawing/2014/main" id="{C7DFF9FA-A620-EF57-5B7E-9BDF573F9421}"/>
                </a:ext>
              </a:extLst>
            </p:cNvPr>
            <p:cNvGrpSpPr/>
            <p:nvPr/>
          </p:nvGrpSpPr>
          <p:grpSpPr>
            <a:xfrm>
              <a:off x="-4699000" y="-2501082"/>
              <a:ext cx="4861560" cy="2631440"/>
              <a:chOff x="2153920" y="2845266"/>
              <a:chExt cx="4861560" cy="2631440"/>
            </a:xfrm>
            <a:solidFill>
              <a:schemeClr val="tx2">
                <a:lumMod val="90000"/>
                <a:lumOff val="10000"/>
              </a:schemeClr>
            </a:solidFill>
          </p:grpSpPr>
          <p:sp>
            <p:nvSpPr>
              <p:cNvPr id="32" name="Freeform: Shape 31">
                <a:extLst>
                  <a:ext uri="{FF2B5EF4-FFF2-40B4-BE49-F238E27FC236}">
                    <a16:creationId xmlns:a16="http://schemas.microsoft.com/office/drawing/2014/main" id="{603341DD-D358-62EC-9EA2-566696A7C380}"/>
                  </a:ext>
                </a:extLst>
              </p:cNvPr>
              <p:cNvSpPr/>
              <p:nvPr/>
            </p:nvSpPr>
            <p:spPr>
              <a:xfrm>
                <a:off x="2153920" y="2845266"/>
                <a:ext cx="4541520" cy="2631440"/>
              </a:xfrm>
              <a:custGeom>
                <a:avLst/>
                <a:gdLst>
                  <a:gd name="connsiteX0" fmla="*/ 0 w 4541520"/>
                  <a:gd name="connsiteY0" fmla="*/ 0 h 2631440"/>
                  <a:gd name="connsiteX1" fmla="*/ 4541520 w 4541520"/>
                  <a:gd name="connsiteY1" fmla="*/ 0 h 2631440"/>
                  <a:gd name="connsiteX2" fmla="*/ 4541520 w 4541520"/>
                  <a:gd name="connsiteY2" fmla="*/ 2631440 h 2631440"/>
                  <a:gd name="connsiteX3" fmla="*/ 797560 w 4541520"/>
                  <a:gd name="connsiteY3" fmla="*/ 2631440 h 2631440"/>
                  <a:gd name="connsiteX4" fmla="*/ 477520 w 4541520"/>
                  <a:gd name="connsiteY4" fmla="*/ 2311400 h 2631440"/>
                  <a:gd name="connsiteX5" fmla="*/ 15748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2631440"/>
                    </a:lnTo>
                    <a:lnTo>
                      <a:pt x="797560" y="2631440"/>
                    </a:lnTo>
                    <a:cubicBezTo>
                      <a:pt x="797560" y="2454687"/>
                      <a:pt x="654273" y="2311400"/>
                      <a:pt x="477520" y="2311400"/>
                    </a:cubicBezTo>
                    <a:cubicBezTo>
                      <a:pt x="300767" y="2311400"/>
                      <a:pt x="157480" y="2454687"/>
                      <a:pt x="157480" y="2631440"/>
                    </a:cubicBezTo>
                    <a:lnTo>
                      <a:pt x="0" y="263144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Oval 28">
                <a:extLst>
                  <a:ext uri="{FF2B5EF4-FFF2-40B4-BE49-F238E27FC236}">
                    <a16:creationId xmlns:a16="http://schemas.microsoft.com/office/drawing/2014/main" id="{A9A1285E-0E89-E72C-9EFD-09DEA354768B}"/>
                  </a:ext>
                </a:extLst>
              </p:cNvPr>
              <p:cNvSpPr/>
              <p:nvPr/>
            </p:nvSpPr>
            <p:spPr>
              <a:xfrm>
                <a:off x="6375400" y="3033226"/>
                <a:ext cx="640080" cy="64008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F0AE6905-7C99-D14B-4386-2820F132071E}"/>
                </a:ext>
              </a:extLst>
            </p:cNvPr>
            <p:cNvSpPr txBox="1"/>
            <p:nvPr/>
          </p:nvSpPr>
          <p:spPr>
            <a:xfrm>
              <a:off x="-3088640" y="-2392894"/>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01</a:t>
              </a:r>
            </a:p>
          </p:txBody>
        </p:sp>
        <p:sp>
          <p:nvSpPr>
            <p:cNvPr id="51" name="TextBox 50">
              <a:extLst>
                <a:ext uri="{FF2B5EF4-FFF2-40B4-BE49-F238E27FC236}">
                  <a16:creationId xmlns:a16="http://schemas.microsoft.com/office/drawing/2014/main" id="{8BA255B5-AD1C-40C0-435F-3133BC1E3504}"/>
                </a:ext>
              </a:extLst>
            </p:cNvPr>
            <p:cNvSpPr txBox="1"/>
            <p:nvPr/>
          </p:nvSpPr>
          <p:spPr>
            <a:xfrm>
              <a:off x="-4635500" y="-1812267"/>
              <a:ext cx="4414520" cy="1631216"/>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requires a cloud design with centralized management and two workload environments: Production and Testing.</a:t>
              </a:r>
            </a:p>
          </p:txBody>
        </p:sp>
      </p:grpSp>
      <p:grpSp>
        <p:nvGrpSpPr>
          <p:cNvPr id="102" name="Group 101">
            <a:extLst>
              <a:ext uri="{FF2B5EF4-FFF2-40B4-BE49-F238E27FC236}">
                <a16:creationId xmlns:a16="http://schemas.microsoft.com/office/drawing/2014/main" id="{824DA65B-A5EE-F906-105F-336D9E59EC83}"/>
              </a:ext>
            </a:extLst>
          </p:cNvPr>
          <p:cNvGrpSpPr/>
          <p:nvPr/>
        </p:nvGrpSpPr>
        <p:grpSpPr>
          <a:xfrm>
            <a:off x="13628419" y="-61768"/>
            <a:ext cx="4734560" cy="2951480"/>
            <a:chOff x="13278729" y="-2883645"/>
            <a:chExt cx="4734560" cy="2951480"/>
          </a:xfrm>
        </p:grpSpPr>
        <p:grpSp>
          <p:nvGrpSpPr>
            <p:cNvPr id="41" name="Group 40">
              <a:extLst>
                <a:ext uri="{FF2B5EF4-FFF2-40B4-BE49-F238E27FC236}">
                  <a16:creationId xmlns:a16="http://schemas.microsoft.com/office/drawing/2014/main" id="{23F4554B-D3C2-F30E-0C2F-EB2AE72ABB2E}"/>
                </a:ext>
              </a:extLst>
            </p:cNvPr>
            <p:cNvGrpSpPr/>
            <p:nvPr/>
          </p:nvGrpSpPr>
          <p:grpSpPr>
            <a:xfrm>
              <a:off x="13278729" y="-2883645"/>
              <a:ext cx="4541520" cy="2951480"/>
              <a:chOff x="7172960" y="2459186"/>
              <a:chExt cx="4541520" cy="2951480"/>
            </a:xfrm>
          </p:grpSpPr>
          <p:sp>
            <p:nvSpPr>
              <p:cNvPr id="39" name="Freeform: Shape 38">
                <a:extLst>
                  <a:ext uri="{FF2B5EF4-FFF2-40B4-BE49-F238E27FC236}">
                    <a16:creationId xmlns:a16="http://schemas.microsoft.com/office/drawing/2014/main" id="{01799557-8B98-26D4-A13D-92F31CB2EA3E}"/>
                  </a:ext>
                </a:extLst>
              </p:cNvPr>
              <p:cNvSpPr/>
              <p:nvPr/>
            </p:nvSpPr>
            <p:spPr>
              <a:xfrm>
                <a:off x="7172960" y="2459186"/>
                <a:ext cx="4541520" cy="2631440"/>
              </a:xfrm>
              <a:custGeom>
                <a:avLst/>
                <a:gdLst>
                  <a:gd name="connsiteX0" fmla="*/ 0 w 4541520"/>
                  <a:gd name="connsiteY0" fmla="*/ 0 h 2631440"/>
                  <a:gd name="connsiteX1" fmla="*/ 4541520 w 4541520"/>
                  <a:gd name="connsiteY1" fmla="*/ 0 h 2631440"/>
                  <a:gd name="connsiteX2" fmla="*/ 4541520 w 4541520"/>
                  <a:gd name="connsiteY2" fmla="*/ 2631440 h 2631440"/>
                  <a:gd name="connsiteX3" fmla="*/ 0 w 4541520"/>
                  <a:gd name="connsiteY3" fmla="*/ 2631440 h 2631440"/>
                  <a:gd name="connsiteX4" fmla="*/ 0 w 4541520"/>
                  <a:gd name="connsiteY4" fmla="*/ 828040 h 2631440"/>
                  <a:gd name="connsiteX5" fmla="*/ 320040 w 4541520"/>
                  <a:gd name="connsiteY5" fmla="*/ 508000 h 2631440"/>
                  <a:gd name="connsiteX6" fmla="*/ 0 w 4541520"/>
                  <a:gd name="connsiteY6" fmla="*/ 18796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2631440"/>
                    </a:lnTo>
                    <a:lnTo>
                      <a:pt x="0" y="2631440"/>
                    </a:lnTo>
                    <a:lnTo>
                      <a:pt x="0" y="828040"/>
                    </a:lnTo>
                    <a:cubicBezTo>
                      <a:pt x="176753" y="828040"/>
                      <a:pt x="320040" y="684753"/>
                      <a:pt x="320040" y="508000"/>
                    </a:cubicBezTo>
                    <a:cubicBezTo>
                      <a:pt x="320040" y="331247"/>
                      <a:pt x="176753" y="187960"/>
                      <a:pt x="0" y="187960"/>
                    </a:cubicBezTo>
                    <a:close/>
                  </a:path>
                </a:pathLst>
              </a:cu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Oval 39">
                <a:extLst>
                  <a:ext uri="{FF2B5EF4-FFF2-40B4-BE49-F238E27FC236}">
                    <a16:creationId xmlns:a16="http://schemas.microsoft.com/office/drawing/2014/main" id="{272B217A-29D2-F608-C349-EA1D85E47D78}"/>
                  </a:ext>
                </a:extLst>
              </p:cNvPr>
              <p:cNvSpPr/>
              <p:nvPr/>
            </p:nvSpPr>
            <p:spPr>
              <a:xfrm>
                <a:off x="10957560" y="4770586"/>
                <a:ext cx="640080" cy="640080"/>
              </a:xfrm>
              <a:prstGeom prst="ellips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TextBox 51">
              <a:extLst>
                <a:ext uri="{FF2B5EF4-FFF2-40B4-BE49-F238E27FC236}">
                  <a16:creationId xmlns:a16="http://schemas.microsoft.com/office/drawing/2014/main" id="{AAA4313B-F93D-56D5-BDE1-4007B88C60FC}"/>
                </a:ext>
              </a:extLst>
            </p:cNvPr>
            <p:cNvSpPr txBox="1"/>
            <p:nvPr/>
          </p:nvSpPr>
          <p:spPr>
            <a:xfrm>
              <a:off x="15145629" y="-2809177"/>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02</a:t>
              </a:r>
            </a:p>
          </p:txBody>
        </p:sp>
        <p:sp>
          <p:nvSpPr>
            <p:cNvPr id="53" name="TextBox 52">
              <a:extLst>
                <a:ext uri="{FF2B5EF4-FFF2-40B4-BE49-F238E27FC236}">
                  <a16:creationId xmlns:a16="http://schemas.microsoft.com/office/drawing/2014/main" id="{74F494F2-001C-28B5-93BC-AAB37661A205}"/>
                </a:ext>
              </a:extLst>
            </p:cNvPr>
            <p:cNvSpPr txBox="1"/>
            <p:nvPr/>
          </p:nvSpPr>
          <p:spPr>
            <a:xfrm>
              <a:off x="13598769" y="-2228550"/>
              <a:ext cx="4414520" cy="1323439"/>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needs a suitable workload hosting service for his web application with greater control and customization.</a:t>
              </a:r>
            </a:p>
          </p:txBody>
        </p:sp>
      </p:grpSp>
      <p:grpSp>
        <p:nvGrpSpPr>
          <p:cNvPr id="99" name="Group 98">
            <a:extLst>
              <a:ext uri="{FF2B5EF4-FFF2-40B4-BE49-F238E27FC236}">
                <a16:creationId xmlns:a16="http://schemas.microsoft.com/office/drawing/2014/main" id="{76ECD37C-6DD2-6ACD-5606-1D1CF5523F07}"/>
              </a:ext>
            </a:extLst>
          </p:cNvPr>
          <p:cNvGrpSpPr/>
          <p:nvPr/>
        </p:nvGrpSpPr>
        <p:grpSpPr>
          <a:xfrm>
            <a:off x="17849899" y="4071208"/>
            <a:ext cx="4961040" cy="2651358"/>
            <a:chOff x="13278729" y="6755227"/>
            <a:chExt cx="4961040" cy="2651358"/>
          </a:xfrm>
        </p:grpSpPr>
        <p:grpSp>
          <p:nvGrpSpPr>
            <p:cNvPr id="46" name="Group 45">
              <a:extLst>
                <a:ext uri="{FF2B5EF4-FFF2-40B4-BE49-F238E27FC236}">
                  <a16:creationId xmlns:a16="http://schemas.microsoft.com/office/drawing/2014/main" id="{43A69648-E959-FB24-222C-1171BCAA6295}"/>
                </a:ext>
              </a:extLst>
            </p:cNvPr>
            <p:cNvGrpSpPr/>
            <p:nvPr/>
          </p:nvGrpSpPr>
          <p:grpSpPr>
            <a:xfrm>
              <a:off x="13278729" y="6755227"/>
              <a:ext cx="4861560" cy="2631440"/>
              <a:chOff x="5455920" y="4379426"/>
              <a:chExt cx="4861560" cy="2631440"/>
            </a:xfrm>
          </p:grpSpPr>
          <p:sp>
            <p:nvSpPr>
              <p:cNvPr id="44" name="Freeform: Shape 43">
                <a:extLst>
                  <a:ext uri="{FF2B5EF4-FFF2-40B4-BE49-F238E27FC236}">
                    <a16:creationId xmlns:a16="http://schemas.microsoft.com/office/drawing/2014/main" id="{9A5C62C6-A330-44A9-3A89-2829BE8116E7}"/>
                  </a:ext>
                </a:extLst>
              </p:cNvPr>
              <p:cNvSpPr/>
              <p:nvPr/>
            </p:nvSpPr>
            <p:spPr>
              <a:xfrm>
                <a:off x="5775960" y="4379426"/>
                <a:ext cx="4541520" cy="2631440"/>
              </a:xfrm>
              <a:custGeom>
                <a:avLst/>
                <a:gdLst>
                  <a:gd name="connsiteX0" fmla="*/ 0 w 4541520"/>
                  <a:gd name="connsiteY0" fmla="*/ 0 h 2631440"/>
                  <a:gd name="connsiteX1" fmla="*/ 3784600 w 4541520"/>
                  <a:gd name="connsiteY1" fmla="*/ 0 h 2631440"/>
                  <a:gd name="connsiteX2" fmla="*/ 4104640 w 4541520"/>
                  <a:gd name="connsiteY2" fmla="*/ 320040 h 2631440"/>
                  <a:gd name="connsiteX3" fmla="*/ 4424680 w 4541520"/>
                  <a:gd name="connsiteY3" fmla="*/ 0 h 2631440"/>
                  <a:gd name="connsiteX4" fmla="*/ 4541520 w 4541520"/>
                  <a:gd name="connsiteY4" fmla="*/ 0 h 2631440"/>
                  <a:gd name="connsiteX5" fmla="*/ 454152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3784600" y="0"/>
                    </a:lnTo>
                    <a:cubicBezTo>
                      <a:pt x="3784600" y="176753"/>
                      <a:pt x="3927887" y="320040"/>
                      <a:pt x="4104640" y="320040"/>
                    </a:cubicBezTo>
                    <a:cubicBezTo>
                      <a:pt x="4281393" y="320040"/>
                      <a:pt x="4424680" y="176753"/>
                      <a:pt x="4424680" y="0"/>
                    </a:cubicBezTo>
                    <a:lnTo>
                      <a:pt x="4541520" y="0"/>
                    </a:lnTo>
                    <a:lnTo>
                      <a:pt x="4541520" y="2631440"/>
                    </a:lnTo>
                    <a:lnTo>
                      <a:pt x="0" y="2631440"/>
                    </a:lnTo>
                    <a:close/>
                  </a:path>
                </a:pathLst>
              </a:cu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FCB369E6-01AB-7C83-29CC-45EB3557ECDD}"/>
                  </a:ext>
                </a:extLst>
              </p:cNvPr>
              <p:cNvSpPr/>
              <p:nvPr/>
            </p:nvSpPr>
            <p:spPr>
              <a:xfrm>
                <a:off x="5455920" y="6217920"/>
                <a:ext cx="640080" cy="640080"/>
              </a:xfrm>
              <a:prstGeom prst="ellips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TextBox 53">
              <a:extLst>
                <a:ext uri="{FF2B5EF4-FFF2-40B4-BE49-F238E27FC236}">
                  <a16:creationId xmlns:a16="http://schemas.microsoft.com/office/drawing/2014/main" id="{BEF1C6FD-B243-0CED-48C2-B58F13C8040A}"/>
                </a:ext>
              </a:extLst>
            </p:cNvPr>
            <p:cNvSpPr txBox="1"/>
            <p:nvPr/>
          </p:nvSpPr>
          <p:spPr>
            <a:xfrm>
              <a:off x="15369149" y="7009695"/>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03</a:t>
              </a:r>
            </a:p>
          </p:txBody>
        </p:sp>
        <p:sp>
          <p:nvSpPr>
            <p:cNvPr id="55" name="TextBox 54">
              <a:extLst>
                <a:ext uri="{FF2B5EF4-FFF2-40B4-BE49-F238E27FC236}">
                  <a16:creationId xmlns:a16="http://schemas.microsoft.com/office/drawing/2014/main" id="{291030FA-5211-2C0F-58A7-FD9726E62213}"/>
                </a:ext>
              </a:extLst>
            </p:cNvPr>
            <p:cNvSpPr txBox="1"/>
            <p:nvPr/>
          </p:nvSpPr>
          <p:spPr>
            <a:xfrm>
              <a:off x="13825249" y="7467593"/>
              <a:ext cx="4414520" cy="1938992"/>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requires a regional, scalable load balancing option with applicable security rules to ensure secure and reliable delivery of his web application to end users.</a:t>
              </a:r>
            </a:p>
          </p:txBody>
        </p:sp>
      </p:grpSp>
      <p:grpSp>
        <p:nvGrpSpPr>
          <p:cNvPr id="97" name="Group 96">
            <a:extLst>
              <a:ext uri="{FF2B5EF4-FFF2-40B4-BE49-F238E27FC236}">
                <a16:creationId xmlns:a16="http://schemas.microsoft.com/office/drawing/2014/main" id="{17874526-536E-B1D9-3E69-AC8EF50D96DB}"/>
              </a:ext>
            </a:extLst>
          </p:cNvPr>
          <p:cNvGrpSpPr/>
          <p:nvPr/>
        </p:nvGrpSpPr>
        <p:grpSpPr>
          <a:xfrm>
            <a:off x="-5361085" y="3702701"/>
            <a:ext cx="4634914" cy="2951480"/>
            <a:chOff x="-4861560" y="6755227"/>
            <a:chExt cx="4634914" cy="2951480"/>
          </a:xfrm>
        </p:grpSpPr>
        <p:grpSp>
          <p:nvGrpSpPr>
            <p:cNvPr id="49" name="Group 48">
              <a:extLst>
                <a:ext uri="{FF2B5EF4-FFF2-40B4-BE49-F238E27FC236}">
                  <a16:creationId xmlns:a16="http://schemas.microsoft.com/office/drawing/2014/main" id="{490920AC-FDF2-0F38-9629-B4C48EF258A2}"/>
                </a:ext>
              </a:extLst>
            </p:cNvPr>
            <p:cNvGrpSpPr/>
            <p:nvPr/>
          </p:nvGrpSpPr>
          <p:grpSpPr>
            <a:xfrm>
              <a:off x="-4861560" y="6755227"/>
              <a:ext cx="4541520" cy="2951480"/>
              <a:chOff x="1234440" y="4059386"/>
              <a:chExt cx="4541520" cy="2951480"/>
            </a:xfrm>
          </p:grpSpPr>
          <p:sp>
            <p:nvSpPr>
              <p:cNvPr id="27" name="Oval 26">
                <a:extLst>
                  <a:ext uri="{FF2B5EF4-FFF2-40B4-BE49-F238E27FC236}">
                    <a16:creationId xmlns:a16="http://schemas.microsoft.com/office/drawing/2014/main" id="{017E0F1B-7905-E49C-74FD-96822A57F81A}"/>
                  </a:ext>
                </a:extLst>
              </p:cNvPr>
              <p:cNvSpPr/>
              <p:nvPr/>
            </p:nvSpPr>
            <p:spPr>
              <a:xfrm>
                <a:off x="1397000" y="4059386"/>
                <a:ext cx="640080" cy="640080"/>
              </a:xfrm>
              <a:prstGeom prst="ellipse">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A0C525CF-B4B8-521E-9AA5-04FD8A125782}"/>
                  </a:ext>
                </a:extLst>
              </p:cNvPr>
              <p:cNvSpPr/>
              <p:nvPr/>
            </p:nvSpPr>
            <p:spPr>
              <a:xfrm>
                <a:off x="1234440" y="4379426"/>
                <a:ext cx="4541520" cy="2631440"/>
              </a:xfrm>
              <a:custGeom>
                <a:avLst/>
                <a:gdLst>
                  <a:gd name="connsiteX0" fmla="*/ 0 w 4541520"/>
                  <a:gd name="connsiteY0" fmla="*/ 0 h 2631440"/>
                  <a:gd name="connsiteX1" fmla="*/ 4541520 w 4541520"/>
                  <a:gd name="connsiteY1" fmla="*/ 0 h 2631440"/>
                  <a:gd name="connsiteX2" fmla="*/ 4541520 w 4541520"/>
                  <a:gd name="connsiteY2" fmla="*/ 1838494 h 2631440"/>
                  <a:gd name="connsiteX3" fmla="*/ 4221480 w 4541520"/>
                  <a:gd name="connsiteY3" fmla="*/ 2158534 h 2631440"/>
                  <a:gd name="connsiteX4" fmla="*/ 4541520 w 4541520"/>
                  <a:gd name="connsiteY4" fmla="*/ 2478574 h 2631440"/>
                  <a:gd name="connsiteX5" fmla="*/ 454152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1838494"/>
                    </a:lnTo>
                    <a:cubicBezTo>
                      <a:pt x="4364767" y="1838494"/>
                      <a:pt x="4221480" y="1981781"/>
                      <a:pt x="4221480" y="2158534"/>
                    </a:cubicBezTo>
                    <a:cubicBezTo>
                      <a:pt x="4221480" y="2335287"/>
                      <a:pt x="4364767" y="2478574"/>
                      <a:pt x="4541520" y="2478574"/>
                    </a:cubicBezTo>
                    <a:lnTo>
                      <a:pt x="4541520" y="2631440"/>
                    </a:lnTo>
                    <a:lnTo>
                      <a:pt x="0" y="2631440"/>
                    </a:lnTo>
                    <a:close/>
                  </a:path>
                </a:pathLst>
              </a:cu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6" name="TextBox 55">
              <a:extLst>
                <a:ext uri="{FF2B5EF4-FFF2-40B4-BE49-F238E27FC236}">
                  <a16:creationId xmlns:a16="http://schemas.microsoft.com/office/drawing/2014/main" id="{B1207900-F2F2-D4E6-041D-DE1BBFC150F8}"/>
                </a:ext>
              </a:extLst>
            </p:cNvPr>
            <p:cNvSpPr txBox="1"/>
            <p:nvPr/>
          </p:nvSpPr>
          <p:spPr>
            <a:xfrm>
              <a:off x="-3094306" y="7295693"/>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04</a:t>
              </a:r>
            </a:p>
          </p:txBody>
        </p:sp>
        <p:sp>
          <p:nvSpPr>
            <p:cNvPr id="57" name="TextBox 56">
              <a:extLst>
                <a:ext uri="{FF2B5EF4-FFF2-40B4-BE49-F238E27FC236}">
                  <a16:creationId xmlns:a16="http://schemas.microsoft.com/office/drawing/2014/main" id="{44CD410B-57E0-4B86-65B1-CAF4B88C764F}"/>
                </a:ext>
              </a:extLst>
            </p:cNvPr>
            <p:cNvSpPr txBox="1"/>
            <p:nvPr/>
          </p:nvSpPr>
          <p:spPr>
            <a:xfrm>
              <a:off x="-4641166" y="7876320"/>
              <a:ext cx="4414520" cy="1631216"/>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needs efficient connectivity between the VNets ensuring low latency and high bandwidth communication between the components.</a:t>
              </a:r>
            </a:p>
          </p:txBody>
        </p:sp>
      </p:grpSp>
      <p:grpSp>
        <p:nvGrpSpPr>
          <p:cNvPr id="93" name="Group 92">
            <a:extLst>
              <a:ext uri="{FF2B5EF4-FFF2-40B4-BE49-F238E27FC236}">
                <a16:creationId xmlns:a16="http://schemas.microsoft.com/office/drawing/2014/main" id="{C5A07269-5B3F-6A5E-3D73-422EB681802E}"/>
              </a:ext>
            </a:extLst>
          </p:cNvPr>
          <p:cNvGrpSpPr/>
          <p:nvPr/>
        </p:nvGrpSpPr>
        <p:grpSpPr>
          <a:xfrm>
            <a:off x="1297132" y="1472429"/>
            <a:ext cx="4861560" cy="2631440"/>
            <a:chOff x="-9842500" y="-2519607"/>
            <a:chExt cx="4861560" cy="2631440"/>
          </a:xfrm>
        </p:grpSpPr>
        <p:grpSp>
          <p:nvGrpSpPr>
            <p:cNvPr id="58" name="Group 57">
              <a:extLst>
                <a:ext uri="{FF2B5EF4-FFF2-40B4-BE49-F238E27FC236}">
                  <a16:creationId xmlns:a16="http://schemas.microsoft.com/office/drawing/2014/main" id="{41393703-18FB-89C9-7486-3C6F108EAFC0}"/>
                </a:ext>
              </a:extLst>
            </p:cNvPr>
            <p:cNvGrpSpPr/>
            <p:nvPr/>
          </p:nvGrpSpPr>
          <p:grpSpPr>
            <a:xfrm>
              <a:off x="-9842500" y="-2519607"/>
              <a:ext cx="4861560" cy="2631440"/>
              <a:chOff x="2153920" y="2845266"/>
              <a:chExt cx="4861560" cy="2631440"/>
            </a:xfrm>
            <a:solidFill>
              <a:schemeClr val="tx2">
                <a:lumMod val="90000"/>
                <a:lumOff val="10000"/>
              </a:schemeClr>
            </a:solidFill>
          </p:grpSpPr>
          <p:sp>
            <p:nvSpPr>
              <p:cNvPr id="59" name="Freeform: Shape 58">
                <a:extLst>
                  <a:ext uri="{FF2B5EF4-FFF2-40B4-BE49-F238E27FC236}">
                    <a16:creationId xmlns:a16="http://schemas.microsoft.com/office/drawing/2014/main" id="{2E4AF306-5752-84EF-4B81-CDE55340BAFE}"/>
                  </a:ext>
                </a:extLst>
              </p:cNvPr>
              <p:cNvSpPr/>
              <p:nvPr/>
            </p:nvSpPr>
            <p:spPr>
              <a:xfrm>
                <a:off x="2153920" y="2845266"/>
                <a:ext cx="4541520" cy="2631440"/>
              </a:xfrm>
              <a:custGeom>
                <a:avLst/>
                <a:gdLst>
                  <a:gd name="connsiteX0" fmla="*/ 0 w 4541520"/>
                  <a:gd name="connsiteY0" fmla="*/ 0 h 2631440"/>
                  <a:gd name="connsiteX1" fmla="*/ 4541520 w 4541520"/>
                  <a:gd name="connsiteY1" fmla="*/ 0 h 2631440"/>
                  <a:gd name="connsiteX2" fmla="*/ 4541520 w 4541520"/>
                  <a:gd name="connsiteY2" fmla="*/ 2631440 h 2631440"/>
                  <a:gd name="connsiteX3" fmla="*/ 797560 w 4541520"/>
                  <a:gd name="connsiteY3" fmla="*/ 2631440 h 2631440"/>
                  <a:gd name="connsiteX4" fmla="*/ 477520 w 4541520"/>
                  <a:gd name="connsiteY4" fmla="*/ 2311400 h 2631440"/>
                  <a:gd name="connsiteX5" fmla="*/ 15748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2631440"/>
                    </a:lnTo>
                    <a:lnTo>
                      <a:pt x="797560" y="2631440"/>
                    </a:lnTo>
                    <a:cubicBezTo>
                      <a:pt x="797560" y="2454687"/>
                      <a:pt x="654273" y="2311400"/>
                      <a:pt x="477520" y="2311400"/>
                    </a:cubicBezTo>
                    <a:cubicBezTo>
                      <a:pt x="300767" y="2311400"/>
                      <a:pt x="157480" y="2454687"/>
                      <a:pt x="157480" y="2631440"/>
                    </a:cubicBezTo>
                    <a:lnTo>
                      <a:pt x="0" y="263144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Oval 59">
                <a:extLst>
                  <a:ext uri="{FF2B5EF4-FFF2-40B4-BE49-F238E27FC236}">
                    <a16:creationId xmlns:a16="http://schemas.microsoft.com/office/drawing/2014/main" id="{AC2F388A-61F3-E8B7-0C5C-98C40EC5E954}"/>
                  </a:ext>
                </a:extLst>
              </p:cNvPr>
              <p:cNvSpPr/>
              <p:nvPr/>
            </p:nvSpPr>
            <p:spPr>
              <a:xfrm>
                <a:off x="6375400" y="3033226"/>
                <a:ext cx="640080" cy="64008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C089FA5D-D483-FE4A-E805-F9B2E2CC4AA8}"/>
                </a:ext>
              </a:extLst>
            </p:cNvPr>
            <p:cNvSpPr txBox="1"/>
            <p:nvPr/>
          </p:nvSpPr>
          <p:spPr>
            <a:xfrm>
              <a:off x="-8232140" y="-2411419"/>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05</a:t>
              </a:r>
            </a:p>
          </p:txBody>
        </p:sp>
        <p:sp>
          <p:nvSpPr>
            <p:cNvPr id="62" name="TextBox 61">
              <a:extLst>
                <a:ext uri="{FF2B5EF4-FFF2-40B4-BE49-F238E27FC236}">
                  <a16:creationId xmlns:a16="http://schemas.microsoft.com/office/drawing/2014/main" id="{D75C64A4-F9FA-96E5-179A-79BD2094325A}"/>
                </a:ext>
              </a:extLst>
            </p:cNvPr>
            <p:cNvSpPr txBox="1"/>
            <p:nvPr/>
          </p:nvSpPr>
          <p:spPr>
            <a:xfrm>
              <a:off x="-9779000" y="-1830792"/>
              <a:ext cx="4414520" cy="1323439"/>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wants a centralized cloud native security service to control and log all network traffic flowing between the VNets.</a:t>
              </a:r>
            </a:p>
          </p:txBody>
        </p:sp>
      </p:grpSp>
      <p:grpSp>
        <p:nvGrpSpPr>
          <p:cNvPr id="101" name="Group 100">
            <a:extLst>
              <a:ext uri="{FF2B5EF4-FFF2-40B4-BE49-F238E27FC236}">
                <a16:creationId xmlns:a16="http://schemas.microsoft.com/office/drawing/2014/main" id="{2571A70A-B8B5-0667-4927-75E2B61938AC}"/>
              </a:ext>
            </a:extLst>
          </p:cNvPr>
          <p:cNvGrpSpPr/>
          <p:nvPr/>
        </p:nvGrpSpPr>
        <p:grpSpPr>
          <a:xfrm>
            <a:off x="5838280" y="1473200"/>
            <a:ext cx="4734560" cy="2951480"/>
            <a:chOff x="18333329" y="-2883645"/>
            <a:chExt cx="4734560" cy="2951480"/>
          </a:xfrm>
        </p:grpSpPr>
        <p:grpSp>
          <p:nvGrpSpPr>
            <p:cNvPr id="63" name="Group 62">
              <a:extLst>
                <a:ext uri="{FF2B5EF4-FFF2-40B4-BE49-F238E27FC236}">
                  <a16:creationId xmlns:a16="http://schemas.microsoft.com/office/drawing/2014/main" id="{81F6C549-36DF-7AD1-A6FF-C492F3079C73}"/>
                </a:ext>
              </a:extLst>
            </p:cNvPr>
            <p:cNvGrpSpPr/>
            <p:nvPr/>
          </p:nvGrpSpPr>
          <p:grpSpPr>
            <a:xfrm>
              <a:off x="18333329" y="-2883645"/>
              <a:ext cx="4541520" cy="2951480"/>
              <a:chOff x="7172960" y="2459186"/>
              <a:chExt cx="4541520" cy="2951480"/>
            </a:xfrm>
          </p:grpSpPr>
          <p:sp>
            <p:nvSpPr>
              <p:cNvPr id="64" name="Freeform: Shape 63">
                <a:extLst>
                  <a:ext uri="{FF2B5EF4-FFF2-40B4-BE49-F238E27FC236}">
                    <a16:creationId xmlns:a16="http://schemas.microsoft.com/office/drawing/2014/main" id="{E8B6AA5E-64D4-B00D-4BDB-A6724112A957}"/>
                  </a:ext>
                </a:extLst>
              </p:cNvPr>
              <p:cNvSpPr/>
              <p:nvPr/>
            </p:nvSpPr>
            <p:spPr>
              <a:xfrm>
                <a:off x="7172960" y="2459186"/>
                <a:ext cx="4541520" cy="2631440"/>
              </a:xfrm>
              <a:custGeom>
                <a:avLst/>
                <a:gdLst>
                  <a:gd name="connsiteX0" fmla="*/ 0 w 4541520"/>
                  <a:gd name="connsiteY0" fmla="*/ 0 h 2631440"/>
                  <a:gd name="connsiteX1" fmla="*/ 4541520 w 4541520"/>
                  <a:gd name="connsiteY1" fmla="*/ 0 h 2631440"/>
                  <a:gd name="connsiteX2" fmla="*/ 4541520 w 4541520"/>
                  <a:gd name="connsiteY2" fmla="*/ 2631440 h 2631440"/>
                  <a:gd name="connsiteX3" fmla="*/ 0 w 4541520"/>
                  <a:gd name="connsiteY3" fmla="*/ 2631440 h 2631440"/>
                  <a:gd name="connsiteX4" fmla="*/ 0 w 4541520"/>
                  <a:gd name="connsiteY4" fmla="*/ 828040 h 2631440"/>
                  <a:gd name="connsiteX5" fmla="*/ 320040 w 4541520"/>
                  <a:gd name="connsiteY5" fmla="*/ 508000 h 2631440"/>
                  <a:gd name="connsiteX6" fmla="*/ 0 w 4541520"/>
                  <a:gd name="connsiteY6" fmla="*/ 18796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2631440"/>
                    </a:lnTo>
                    <a:lnTo>
                      <a:pt x="0" y="2631440"/>
                    </a:lnTo>
                    <a:lnTo>
                      <a:pt x="0" y="828040"/>
                    </a:lnTo>
                    <a:cubicBezTo>
                      <a:pt x="176753" y="828040"/>
                      <a:pt x="320040" y="684753"/>
                      <a:pt x="320040" y="508000"/>
                    </a:cubicBezTo>
                    <a:cubicBezTo>
                      <a:pt x="320040" y="331247"/>
                      <a:pt x="176753" y="187960"/>
                      <a:pt x="0" y="187960"/>
                    </a:cubicBezTo>
                    <a:close/>
                  </a:path>
                </a:pathLst>
              </a:cu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Oval 64">
                <a:extLst>
                  <a:ext uri="{FF2B5EF4-FFF2-40B4-BE49-F238E27FC236}">
                    <a16:creationId xmlns:a16="http://schemas.microsoft.com/office/drawing/2014/main" id="{BF34DD07-87A1-2BEB-C780-B84B6F7B10EF}"/>
                  </a:ext>
                </a:extLst>
              </p:cNvPr>
              <p:cNvSpPr/>
              <p:nvPr/>
            </p:nvSpPr>
            <p:spPr>
              <a:xfrm>
                <a:off x="10957560" y="4770586"/>
                <a:ext cx="640080" cy="640080"/>
              </a:xfrm>
              <a:prstGeom prst="ellips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TextBox 65">
              <a:extLst>
                <a:ext uri="{FF2B5EF4-FFF2-40B4-BE49-F238E27FC236}">
                  <a16:creationId xmlns:a16="http://schemas.microsoft.com/office/drawing/2014/main" id="{3FC49380-8DA5-E89D-662B-BAB159831D16}"/>
                </a:ext>
              </a:extLst>
            </p:cNvPr>
            <p:cNvSpPr txBox="1"/>
            <p:nvPr/>
          </p:nvSpPr>
          <p:spPr>
            <a:xfrm>
              <a:off x="20200229" y="-2809177"/>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06</a:t>
              </a:r>
            </a:p>
          </p:txBody>
        </p:sp>
        <p:sp>
          <p:nvSpPr>
            <p:cNvPr id="67" name="TextBox 66">
              <a:extLst>
                <a:ext uri="{FF2B5EF4-FFF2-40B4-BE49-F238E27FC236}">
                  <a16:creationId xmlns:a16="http://schemas.microsoft.com/office/drawing/2014/main" id="{8C85A3CC-67A2-0542-BD08-F06F0B60D0D9}"/>
                </a:ext>
              </a:extLst>
            </p:cNvPr>
            <p:cNvSpPr txBox="1"/>
            <p:nvPr/>
          </p:nvSpPr>
          <p:spPr>
            <a:xfrm>
              <a:off x="18653369" y="-2228550"/>
              <a:ext cx="4414520" cy="2031325"/>
            </a:xfrm>
            <a:prstGeom prst="rect">
              <a:avLst/>
            </a:prstGeom>
            <a:noFill/>
          </p:spPr>
          <p:txBody>
            <a:bodyPr wrap="square" rtlCol="0">
              <a:spAutoFit/>
            </a:bodyPr>
            <a:lstStyle/>
            <a:p>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Because of additional security appliances, the customer requires the implementation of a third-party firewall in the hub VNet to provide additional security measures and advanced threat protection for his infrastructure.</a:t>
              </a:r>
            </a:p>
          </p:txBody>
        </p:sp>
      </p:grpSp>
      <p:grpSp>
        <p:nvGrpSpPr>
          <p:cNvPr id="100" name="Group 99">
            <a:extLst>
              <a:ext uri="{FF2B5EF4-FFF2-40B4-BE49-F238E27FC236}">
                <a16:creationId xmlns:a16="http://schemas.microsoft.com/office/drawing/2014/main" id="{D26B94C0-21AD-1265-19F2-AB63CAD53FA1}"/>
              </a:ext>
            </a:extLst>
          </p:cNvPr>
          <p:cNvGrpSpPr/>
          <p:nvPr/>
        </p:nvGrpSpPr>
        <p:grpSpPr>
          <a:xfrm>
            <a:off x="5519533" y="4104911"/>
            <a:ext cx="4958080" cy="2631440"/>
            <a:chOff x="18529300" y="6708334"/>
            <a:chExt cx="4958080" cy="2631440"/>
          </a:xfrm>
        </p:grpSpPr>
        <p:grpSp>
          <p:nvGrpSpPr>
            <p:cNvPr id="68" name="Group 67">
              <a:extLst>
                <a:ext uri="{FF2B5EF4-FFF2-40B4-BE49-F238E27FC236}">
                  <a16:creationId xmlns:a16="http://schemas.microsoft.com/office/drawing/2014/main" id="{ED1D5B64-421B-3A5E-FE37-803939DDD3B2}"/>
                </a:ext>
              </a:extLst>
            </p:cNvPr>
            <p:cNvGrpSpPr/>
            <p:nvPr/>
          </p:nvGrpSpPr>
          <p:grpSpPr>
            <a:xfrm>
              <a:off x="18529300" y="6708334"/>
              <a:ext cx="4861560" cy="2631440"/>
              <a:chOff x="5455920" y="4379426"/>
              <a:chExt cx="4861560" cy="2631440"/>
            </a:xfrm>
          </p:grpSpPr>
          <p:sp>
            <p:nvSpPr>
              <p:cNvPr id="69" name="Freeform: Shape 68">
                <a:extLst>
                  <a:ext uri="{FF2B5EF4-FFF2-40B4-BE49-F238E27FC236}">
                    <a16:creationId xmlns:a16="http://schemas.microsoft.com/office/drawing/2014/main" id="{32C8C0FA-1E3C-2995-2F0F-BAC0D53378E5}"/>
                  </a:ext>
                </a:extLst>
              </p:cNvPr>
              <p:cNvSpPr/>
              <p:nvPr/>
            </p:nvSpPr>
            <p:spPr>
              <a:xfrm>
                <a:off x="5775960" y="4379426"/>
                <a:ext cx="4541520" cy="2631440"/>
              </a:xfrm>
              <a:custGeom>
                <a:avLst/>
                <a:gdLst>
                  <a:gd name="connsiteX0" fmla="*/ 0 w 4541520"/>
                  <a:gd name="connsiteY0" fmla="*/ 0 h 2631440"/>
                  <a:gd name="connsiteX1" fmla="*/ 3784600 w 4541520"/>
                  <a:gd name="connsiteY1" fmla="*/ 0 h 2631440"/>
                  <a:gd name="connsiteX2" fmla="*/ 4104640 w 4541520"/>
                  <a:gd name="connsiteY2" fmla="*/ 320040 h 2631440"/>
                  <a:gd name="connsiteX3" fmla="*/ 4424680 w 4541520"/>
                  <a:gd name="connsiteY3" fmla="*/ 0 h 2631440"/>
                  <a:gd name="connsiteX4" fmla="*/ 4541520 w 4541520"/>
                  <a:gd name="connsiteY4" fmla="*/ 0 h 2631440"/>
                  <a:gd name="connsiteX5" fmla="*/ 454152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3784600" y="0"/>
                    </a:lnTo>
                    <a:cubicBezTo>
                      <a:pt x="3784600" y="176753"/>
                      <a:pt x="3927887" y="320040"/>
                      <a:pt x="4104640" y="320040"/>
                    </a:cubicBezTo>
                    <a:cubicBezTo>
                      <a:pt x="4281393" y="320040"/>
                      <a:pt x="4424680" y="176753"/>
                      <a:pt x="4424680" y="0"/>
                    </a:cubicBezTo>
                    <a:lnTo>
                      <a:pt x="4541520" y="0"/>
                    </a:lnTo>
                    <a:lnTo>
                      <a:pt x="4541520" y="2631440"/>
                    </a:lnTo>
                    <a:lnTo>
                      <a:pt x="0" y="2631440"/>
                    </a:lnTo>
                    <a:close/>
                  </a:path>
                </a:pathLst>
              </a:cu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Oval 69">
                <a:extLst>
                  <a:ext uri="{FF2B5EF4-FFF2-40B4-BE49-F238E27FC236}">
                    <a16:creationId xmlns:a16="http://schemas.microsoft.com/office/drawing/2014/main" id="{C62F0093-DE2C-76A8-9CC2-FD0B291A4FEB}"/>
                  </a:ext>
                </a:extLst>
              </p:cNvPr>
              <p:cNvSpPr/>
              <p:nvPr/>
            </p:nvSpPr>
            <p:spPr>
              <a:xfrm>
                <a:off x="5455920" y="6217920"/>
                <a:ext cx="640080" cy="640080"/>
              </a:xfrm>
              <a:prstGeom prst="ellips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1" name="TextBox 70">
              <a:extLst>
                <a:ext uri="{FF2B5EF4-FFF2-40B4-BE49-F238E27FC236}">
                  <a16:creationId xmlns:a16="http://schemas.microsoft.com/office/drawing/2014/main" id="{DDD2EB34-F7E6-047B-117D-0BCC20BE3825}"/>
                </a:ext>
              </a:extLst>
            </p:cNvPr>
            <p:cNvSpPr txBox="1"/>
            <p:nvPr/>
          </p:nvSpPr>
          <p:spPr>
            <a:xfrm>
              <a:off x="20619720" y="6962802"/>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07</a:t>
              </a:r>
            </a:p>
          </p:txBody>
        </p:sp>
        <p:sp>
          <p:nvSpPr>
            <p:cNvPr id="72" name="TextBox 71">
              <a:extLst>
                <a:ext uri="{FF2B5EF4-FFF2-40B4-BE49-F238E27FC236}">
                  <a16:creationId xmlns:a16="http://schemas.microsoft.com/office/drawing/2014/main" id="{84EE94E5-CF8A-7DF2-3D4C-63293E82E434}"/>
                </a:ext>
              </a:extLst>
            </p:cNvPr>
            <p:cNvSpPr txBox="1"/>
            <p:nvPr/>
          </p:nvSpPr>
          <p:spPr>
            <a:xfrm>
              <a:off x="19072860" y="7543429"/>
              <a:ext cx="4414520" cy="1754326"/>
            </a:xfrm>
            <a:prstGeom prst="rect">
              <a:avLst/>
            </a:prstGeom>
            <a:noFill/>
          </p:spPr>
          <p:txBody>
            <a:bodyPr wrap="square" rtlCol="0">
              <a:spAutoFit/>
            </a:bodyPr>
            <a:lstStyle/>
            <a:p>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 facilitate management and maintenance, the customer needs a secure solution for RDP/SSH connectivity to the VMs hosting his web application components without exposing them to the public internet.</a:t>
              </a:r>
            </a:p>
          </p:txBody>
        </p:sp>
      </p:grpSp>
      <p:grpSp>
        <p:nvGrpSpPr>
          <p:cNvPr id="96" name="Group 95">
            <a:extLst>
              <a:ext uri="{FF2B5EF4-FFF2-40B4-BE49-F238E27FC236}">
                <a16:creationId xmlns:a16="http://schemas.microsoft.com/office/drawing/2014/main" id="{00CFBD3A-5516-2705-5D9F-E115F3E28B13}"/>
              </a:ext>
            </a:extLst>
          </p:cNvPr>
          <p:cNvGrpSpPr/>
          <p:nvPr/>
        </p:nvGrpSpPr>
        <p:grpSpPr>
          <a:xfrm>
            <a:off x="1298840" y="3783829"/>
            <a:ext cx="4541520" cy="2951480"/>
            <a:chOff x="-10012680" y="6755227"/>
            <a:chExt cx="4541520" cy="2951480"/>
          </a:xfrm>
        </p:grpSpPr>
        <p:grpSp>
          <p:nvGrpSpPr>
            <p:cNvPr id="73" name="Group 72">
              <a:extLst>
                <a:ext uri="{FF2B5EF4-FFF2-40B4-BE49-F238E27FC236}">
                  <a16:creationId xmlns:a16="http://schemas.microsoft.com/office/drawing/2014/main" id="{735EFF7E-E590-65A0-E51E-EA55D2FECA90}"/>
                </a:ext>
              </a:extLst>
            </p:cNvPr>
            <p:cNvGrpSpPr/>
            <p:nvPr/>
          </p:nvGrpSpPr>
          <p:grpSpPr>
            <a:xfrm>
              <a:off x="-10012680" y="6755227"/>
              <a:ext cx="4541520" cy="2951480"/>
              <a:chOff x="1234440" y="4059386"/>
              <a:chExt cx="4541520" cy="2951480"/>
            </a:xfrm>
          </p:grpSpPr>
          <p:sp>
            <p:nvSpPr>
              <p:cNvPr id="74" name="Oval 73">
                <a:extLst>
                  <a:ext uri="{FF2B5EF4-FFF2-40B4-BE49-F238E27FC236}">
                    <a16:creationId xmlns:a16="http://schemas.microsoft.com/office/drawing/2014/main" id="{564ACCA8-E245-0CEB-BD59-590E5F28971F}"/>
                  </a:ext>
                </a:extLst>
              </p:cNvPr>
              <p:cNvSpPr/>
              <p:nvPr/>
            </p:nvSpPr>
            <p:spPr>
              <a:xfrm>
                <a:off x="1397000" y="4059386"/>
                <a:ext cx="640080" cy="640080"/>
              </a:xfrm>
              <a:prstGeom prst="ellipse">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reeform: Shape 74">
                <a:extLst>
                  <a:ext uri="{FF2B5EF4-FFF2-40B4-BE49-F238E27FC236}">
                    <a16:creationId xmlns:a16="http://schemas.microsoft.com/office/drawing/2014/main" id="{81B8D5E4-3D92-B316-BD2A-936F6622AA9D}"/>
                  </a:ext>
                </a:extLst>
              </p:cNvPr>
              <p:cNvSpPr/>
              <p:nvPr/>
            </p:nvSpPr>
            <p:spPr>
              <a:xfrm>
                <a:off x="1234440" y="4379426"/>
                <a:ext cx="4541520" cy="2631440"/>
              </a:xfrm>
              <a:custGeom>
                <a:avLst/>
                <a:gdLst>
                  <a:gd name="connsiteX0" fmla="*/ 0 w 4541520"/>
                  <a:gd name="connsiteY0" fmla="*/ 0 h 2631440"/>
                  <a:gd name="connsiteX1" fmla="*/ 4541520 w 4541520"/>
                  <a:gd name="connsiteY1" fmla="*/ 0 h 2631440"/>
                  <a:gd name="connsiteX2" fmla="*/ 4541520 w 4541520"/>
                  <a:gd name="connsiteY2" fmla="*/ 1838494 h 2631440"/>
                  <a:gd name="connsiteX3" fmla="*/ 4221480 w 4541520"/>
                  <a:gd name="connsiteY3" fmla="*/ 2158534 h 2631440"/>
                  <a:gd name="connsiteX4" fmla="*/ 4541520 w 4541520"/>
                  <a:gd name="connsiteY4" fmla="*/ 2478574 h 2631440"/>
                  <a:gd name="connsiteX5" fmla="*/ 454152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1838494"/>
                    </a:lnTo>
                    <a:cubicBezTo>
                      <a:pt x="4364767" y="1838494"/>
                      <a:pt x="4221480" y="1981781"/>
                      <a:pt x="4221480" y="2158534"/>
                    </a:cubicBezTo>
                    <a:cubicBezTo>
                      <a:pt x="4221480" y="2335287"/>
                      <a:pt x="4364767" y="2478574"/>
                      <a:pt x="4541520" y="2478574"/>
                    </a:cubicBezTo>
                    <a:lnTo>
                      <a:pt x="4541520" y="2631440"/>
                    </a:lnTo>
                    <a:lnTo>
                      <a:pt x="0" y="2631440"/>
                    </a:lnTo>
                    <a:close/>
                  </a:path>
                </a:pathLst>
              </a:cu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76" name="TextBox 75">
              <a:extLst>
                <a:ext uri="{FF2B5EF4-FFF2-40B4-BE49-F238E27FC236}">
                  <a16:creationId xmlns:a16="http://schemas.microsoft.com/office/drawing/2014/main" id="{5F8F9E6F-C64A-1F7C-306C-AD932059067B}"/>
                </a:ext>
              </a:extLst>
            </p:cNvPr>
            <p:cNvSpPr txBox="1"/>
            <p:nvPr/>
          </p:nvSpPr>
          <p:spPr>
            <a:xfrm>
              <a:off x="-8245426" y="7295693"/>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08</a:t>
              </a:r>
            </a:p>
          </p:txBody>
        </p:sp>
        <p:sp>
          <p:nvSpPr>
            <p:cNvPr id="77" name="TextBox 76">
              <a:extLst>
                <a:ext uri="{FF2B5EF4-FFF2-40B4-BE49-F238E27FC236}">
                  <a16:creationId xmlns:a16="http://schemas.microsoft.com/office/drawing/2014/main" id="{A2081094-934A-E704-C22D-4EE1EA059B63}"/>
                </a:ext>
              </a:extLst>
            </p:cNvPr>
            <p:cNvSpPr txBox="1"/>
            <p:nvPr/>
          </p:nvSpPr>
          <p:spPr>
            <a:xfrm>
              <a:off x="-9901507" y="7876320"/>
              <a:ext cx="4330895" cy="1754326"/>
            </a:xfrm>
            <a:prstGeom prst="rect">
              <a:avLst/>
            </a:prstGeom>
            <a:noFill/>
          </p:spPr>
          <p:txBody>
            <a:bodyPr wrap="square" rtlCol="0">
              <a:spAutoFit/>
            </a:bodyPr>
            <a:lstStyle/>
            <a:p>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needs comprehensive monitoring and logging capabilities to collect and analyze logs and metrics from all components of his web app environment for effective monitoring and troubleshooting.</a:t>
              </a:r>
            </a:p>
          </p:txBody>
        </p:sp>
      </p:grpSp>
      <p:grpSp>
        <p:nvGrpSpPr>
          <p:cNvPr id="95" name="Group 94">
            <a:extLst>
              <a:ext uri="{FF2B5EF4-FFF2-40B4-BE49-F238E27FC236}">
                <a16:creationId xmlns:a16="http://schemas.microsoft.com/office/drawing/2014/main" id="{0E023D35-8254-11F9-77F2-F96E38107545}"/>
              </a:ext>
            </a:extLst>
          </p:cNvPr>
          <p:cNvGrpSpPr/>
          <p:nvPr/>
        </p:nvGrpSpPr>
        <p:grpSpPr>
          <a:xfrm>
            <a:off x="-10912622" y="4810"/>
            <a:ext cx="4861560" cy="2631440"/>
            <a:chOff x="-9826869" y="612688"/>
            <a:chExt cx="4861560" cy="2631440"/>
          </a:xfrm>
        </p:grpSpPr>
        <p:grpSp>
          <p:nvGrpSpPr>
            <p:cNvPr id="78" name="Group 77">
              <a:extLst>
                <a:ext uri="{FF2B5EF4-FFF2-40B4-BE49-F238E27FC236}">
                  <a16:creationId xmlns:a16="http://schemas.microsoft.com/office/drawing/2014/main" id="{F57B245D-A4DB-D878-CAC1-253E32525D92}"/>
                </a:ext>
              </a:extLst>
            </p:cNvPr>
            <p:cNvGrpSpPr/>
            <p:nvPr/>
          </p:nvGrpSpPr>
          <p:grpSpPr>
            <a:xfrm>
              <a:off x="-9826869" y="612688"/>
              <a:ext cx="4861560" cy="2631440"/>
              <a:chOff x="2153920" y="2845266"/>
              <a:chExt cx="4861560" cy="2631440"/>
            </a:xfrm>
            <a:solidFill>
              <a:schemeClr val="tx2">
                <a:lumMod val="90000"/>
                <a:lumOff val="10000"/>
              </a:schemeClr>
            </a:solidFill>
          </p:grpSpPr>
          <p:sp>
            <p:nvSpPr>
              <p:cNvPr id="79" name="Freeform: Shape 78">
                <a:extLst>
                  <a:ext uri="{FF2B5EF4-FFF2-40B4-BE49-F238E27FC236}">
                    <a16:creationId xmlns:a16="http://schemas.microsoft.com/office/drawing/2014/main" id="{75A4E2DF-C371-A3E9-F347-2C62F63EC2A6}"/>
                  </a:ext>
                </a:extLst>
              </p:cNvPr>
              <p:cNvSpPr/>
              <p:nvPr/>
            </p:nvSpPr>
            <p:spPr>
              <a:xfrm>
                <a:off x="2153920" y="2845266"/>
                <a:ext cx="4541520" cy="2631440"/>
              </a:xfrm>
              <a:custGeom>
                <a:avLst/>
                <a:gdLst>
                  <a:gd name="connsiteX0" fmla="*/ 0 w 4541520"/>
                  <a:gd name="connsiteY0" fmla="*/ 0 h 2631440"/>
                  <a:gd name="connsiteX1" fmla="*/ 4541520 w 4541520"/>
                  <a:gd name="connsiteY1" fmla="*/ 0 h 2631440"/>
                  <a:gd name="connsiteX2" fmla="*/ 4541520 w 4541520"/>
                  <a:gd name="connsiteY2" fmla="*/ 2631440 h 2631440"/>
                  <a:gd name="connsiteX3" fmla="*/ 797560 w 4541520"/>
                  <a:gd name="connsiteY3" fmla="*/ 2631440 h 2631440"/>
                  <a:gd name="connsiteX4" fmla="*/ 477520 w 4541520"/>
                  <a:gd name="connsiteY4" fmla="*/ 2311400 h 2631440"/>
                  <a:gd name="connsiteX5" fmla="*/ 15748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2631440"/>
                    </a:lnTo>
                    <a:lnTo>
                      <a:pt x="797560" y="2631440"/>
                    </a:lnTo>
                    <a:cubicBezTo>
                      <a:pt x="797560" y="2454687"/>
                      <a:pt x="654273" y="2311400"/>
                      <a:pt x="477520" y="2311400"/>
                    </a:cubicBezTo>
                    <a:cubicBezTo>
                      <a:pt x="300767" y="2311400"/>
                      <a:pt x="157480" y="2454687"/>
                      <a:pt x="157480" y="2631440"/>
                    </a:cubicBezTo>
                    <a:lnTo>
                      <a:pt x="0" y="263144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Oval 79">
                <a:extLst>
                  <a:ext uri="{FF2B5EF4-FFF2-40B4-BE49-F238E27FC236}">
                    <a16:creationId xmlns:a16="http://schemas.microsoft.com/office/drawing/2014/main" id="{B5D5F361-02D6-267F-BD5A-88EF3C322C72}"/>
                  </a:ext>
                </a:extLst>
              </p:cNvPr>
              <p:cNvSpPr/>
              <p:nvPr/>
            </p:nvSpPr>
            <p:spPr>
              <a:xfrm>
                <a:off x="6375400" y="3033226"/>
                <a:ext cx="640080" cy="64008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TextBox 80">
              <a:extLst>
                <a:ext uri="{FF2B5EF4-FFF2-40B4-BE49-F238E27FC236}">
                  <a16:creationId xmlns:a16="http://schemas.microsoft.com/office/drawing/2014/main" id="{2F4CEED8-52EF-9954-D26B-A1EAD255245B}"/>
                </a:ext>
              </a:extLst>
            </p:cNvPr>
            <p:cNvSpPr txBox="1"/>
            <p:nvPr/>
          </p:nvSpPr>
          <p:spPr>
            <a:xfrm>
              <a:off x="-8216509" y="720876"/>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09</a:t>
              </a:r>
            </a:p>
          </p:txBody>
        </p:sp>
        <p:sp>
          <p:nvSpPr>
            <p:cNvPr id="82" name="TextBox 81">
              <a:extLst>
                <a:ext uri="{FF2B5EF4-FFF2-40B4-BE49-F238E27FC236}">
                  <a16:creationId xmlns:a16="http://schemas.microsoft.com/office/drawing/2014/main" id="{47D9F698-33ED-0940-C4BD-8C09E994FA43}"/>
                </a:ext>
              </a:extLst>
            </p:cNvPr>
            <p:cNvSpPr txBox="1"/>
            <p:nvPr/>
          </p:nvSpPr>
          <p:spPr>
            <a:xfrm>
              <a:off x="-9763369" y="1301503"/>
              <a:ext cx="4414520" cy="1554272"/>
            </a:xfrm>
            <a:prstGeom prst="rect">
              <a:avLst/>
            </a:prstGeom>
            <a:noFill/>
          </p:spPr>
          <p:txBody>
            <a:bodyPr wrap="square" rtlCol="0">
              <a:spAutoFit/>
            </a:bodyPr>
            <a:lstStyle/>
            <a:p>
              <a:r>
                <a:rPr lang="en-US" sz="19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wants regular backups and quick recovery of the VMs hosting his web app components to protect against data loss and ensure business continuity.</a:t>
              </a:r>
            </a:p>
          </p:txBody>
        </p:sp>
      </p:grpSp>
      <p:grpSp>
        <p:nvGrpSpPr>
          <p:cNvPr id="103" name="Group 102">
            <a:extLst>
              <a:ext uri="{FF2B5EF4-FFF2-40B4-BE49-F238E27FC236}">
                <a16:creationId xmlns:a16="http://schemas.microsoft.com/office/drawing/2014/main" id="{94F60B53-A0FD-9488-8F2C-B214BB6831E4}"/>
              </a:ext>
            </a:extLst>
          </p:cNvPr>
          <p:cNvGrpSpPr/>
          <p:nvPr/>
        </p:nvGrpSpPr>
        <p:grpSpPr>
          <a:xfrm>
            <a:off x="13154269" y="0"/>
            <a:ext cx="4734560" cy="2951480"/>
            <a:chOff x="13273551" y="274629"/>
            <a:chExt cx="4734560" cy="2951480"/>
          </a:xfrm>
        </p:grpSpPr>
        <p:grpSp>
          <p:nvGrpSpPr>
            <p:cNvPr id="83" name="Group 82">
              <a:extLst>
                <a:ext uri="{FF2B5EF4-FFF2-40B4-BE49-F238E27FC236}">
                  <a16:creationId xmlns:a16="http://schemas.microsoft.com/office/drawing/2014/main" id="{B562000D-7F68-BDB2-C367-F30875308672}"/>
                </a:ext>
              </a:extLst>
            </p:cNvPr>
            <p:cNvGrpSpPr/>
            <p:nvPr/>
          </p:nvGrpSpPr>
          <p:grpSpPr>
            <a:xfrm>
              <a:off x="13273551" y="274629"/>
              <a:ext cx="4541520" cy="2951480"/>
              <a:chOff x="7172960" y="2459186"/>
              <a:chExt cx="4541520" cy="2951480"/>
            </a:xfrm>
          </p:grpSpPr>
          <p:sp>
            <p:nvSpPr>
              <p:cNvPr id="84" name="Freeform: Shape 83">
                <a:extLst>
                  <a:ext uri="{FF2B5EF4-FFF2-40B4-BE49-F238E27FC236}">
                    <a16:creationId xmlns:a16="http://schemas.microsoft.com/office/drawing/2014/main" id="{08CB9237-DED3-FBB5-F1E7-D0832F0EC584}"/>
                  </a:ext>
                </a:extLst>
              </p:cNvPr>
              <p:cNvSpPr/>
              <p:nvPr/>
            </p:nvSpPr>
            <p:spPr>
              <a:xfrm>
                <a:off x="7172960" y="2459186"/>
                <a:ext cx="4541520" cy="2631440"/>
              </a:xfrm>
              <a:custGeom>
                <a:avLst/>
                <a:gdLst>
                  <a:gd name="connsiteX0" fmla="*/ 0 w 4541520"/>
                  <a:gd name="connsiteY0" fmla="*/ 0 h 2631440"/>
                  <a:gd name="connsiteX1" fmla="*/ 4541520 w 4541520"/>
                  <a:gd name="connsiteY1" fmla="*/ 0 h 2631440"/>
                  <a:gd name="connsiteX2" fmla="*/ 4541520 w 4541520"/>
                  <a:gd name="connsiteY2" fmla="*/ 2631440 h 2631440"/>
                  <a:gd name="connsiteX3" fmla="*/ 0 w 4541520"/>
                  <a:gd name="connsiteY3" fmla="*/ 2631440 h 2631440"/>
                  <a:gd name="connsiteX4" fmla="*/ 0 w 4541520"/>
                  <a:gd name="connsiteY4" fmla="*/ 828040 h 2631440"/>
                  <a:gd name="connsiteX5" fmla="*/ 320040 w 4541520"/>
                  <a:gd name="connsiteY5" fmla="*/ 508000 h 2631440"/>
                  <a:gd name="connsiteX6" fmla="*/ 0 w 4541520"/>
                  <a:gd name="connsiteY6" fmla="*/ 18796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2631440"/>
                    </a:lnTo>
                    <a:lnTo>
                      <a:pt x="0" y="2631440"/>
                    </a:lnTo>
                    <a:lnTo>
                      <a:pt x="0" y="828040"/>
                    </a:lnTo>
                    <a:cubicBezTo>
                      <a:pt x="176753" y="828040"/>
                      <a:pt x="320040" y="684753"/>
                      <a:pt x="320040" y="508000"/>
                    </a:cubicBezTo>
                    <a:cubicBezTo>
                      <a:pt x="320040" y="331247"/>
                      <a:pt x="176753" y="187960"/>
                      <a:pt x="0" y="187960"/>
                    </a:cubicBezTo>
                    <a:close/>
                  </a:path>
                </a:pathLst>
              </a:cu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Oval 84">
                <a:extLst>
                  <a:ext uri="{FF2B5EF4-FFF2-40B4-BE49-F238E27FC236}">
                    <a16:creationId xmlns:a16="http://schemas.microsoft.com/office/drawing/2014/main" id="{02BABB4D-0B2D-40D3-662C-1EB8900D94D3}"/>
                  </a:ext>
                </a:extLst>
              </p:cNvPr>
              <p:cNvSpPr/>
              <p:nvPr/>
            </p:nvSpPr>
            <p:spPr>
              <a:xfrm>
                <a:off x="10957560" y="4770586"/>
                <a:ext cx="640080" cy="640080"/>
              </a:xfrm>
              <a:prstGeom prst="ellips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6" name="TextBox 85">
              <a:extLst>
                <a:ext uri="{FF2B5EF4-FFF2-40B4-BE49-F238E27FC236}">
                  <a16:creationId xmlns:a16="http://schemas.microsoft.com/office/drawing/2014/main" id="{B36345F5-7589-BFD0-7CAF-5805449AC7EA}"/>
                </a:ext>
              </a:extLst>
            </p:cNvPr>
            <p:cNvSpPr txBox="1"/>
            <p:nvPr/>
          </p:nvSpPr>
          <p:spPr>
            <a:xfrm>
              <a:off x="15140451" y="349097"/>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10</a:t>
              </a:r>
            </a:p>
          </p:txBody>
        </p:sp>
        <p:sp>
          <p:nvSpPr>
            <p:cNvPr id="87" name="TextBox 86">
              <a:extLst>
                <a:ext uri="{FF2B5EF4-FFF2-40B4-BE49-F238E27FC236}">
                  <a16:creationId xmlns:a16="http://schemas.microsoft.com/office/drawing/2014/main" id="{6A5DD5FC-DF3D-FBA7-5CCD-AB9AF6E051F5}"/>
                </a:ext>
              </a:extLst>
            </p:cNvPr>
            <p:cNvSpPr txBox="1"/>
            <p:nvPr/>
          </p:nvSpPr>
          <p:spPr>
            <a:xfrm>
              <a:off x="13593591" y="929724"/>
              <a:ext cx="4414520" cy="1631216"/>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requires a secure solution for his virtual machines to access a shared storage for storing application data without exposing it to the public internet.</a:t>
              </a:r>
            </a:p>
          </p:txBody>
        </p:sp>
      </p:grpSp>
      <p:grpSp>
        <p:nvGrpSpPr>
          <p:cNvPr id="98" name="Group 97">
            <a:extLst>
              <a:ext uri="{FF2B5EF4-FFF2-40B4-BE49-F238E27FC236}">
                <a16:creationId xmlns:a16="http://schemas.microsoft.com/office/drawing/2014/main" id="{5CE239A1-5B3E-1A47-5768-FC68C457137B}"/>
              </a:ext>
            </a:extLst>
          </p:cNvPr>
          <p:cNvGrpSpPr/>
          <p:nvPr/>
        </p:nvGrpSpPr>
        <p:grpSpPr>
          <a:xfrm>
            <a:off x="12988339" y="4081167"/>
            <a:ext cx="4958080" cy="2674060"/>
            <a:chOff x="8222664" y="8843421"/>
            <a:chExt cx="4958080" cy="2674060"/>
          </a:xfrm>
        </p:grpSpPr>
        <p:grpSp>
          <p:nvGrpSpPr>
            <p:cNvPr id="88" name="Group 87">
              <a:extLst>
                <a:ext uri="{FF2B5EF4-FFF2-40B4-BE49-F238E27FC236}">
                  <a16:creationId xmlns:a16="http://schemas.microsoft.com/office/drawing/2014/main" id="{6BF58287-69E4-B265-99BF-FC34209E5898}"/>
                </a:ext>
              </a:extLst>
            </p:cNvPr>
            <p:cNvGrpSpPr/>
            <p:nvPr/>
          </p:nvGrpSpPr>
          <p:grpSpPr>
            <a:xfrm>
              <a:off x="8222664" y="8843421"/>
              <a:ext cx="4861560" cy="2631440"/>
              <a:chOff x="5455920" y="4379426"/>
              <a:chExt cx="4861560" cy="2631440"/>
            </a:xfrm>
          </p:grpSpPr>
          <p:sp>
            <p:nvSpPr>
              <p:cNvPr id="89" name="Freeform: Shape 88">
                <a:extLst>
                  <a:ext uri="{FF2B5EF4-FFF2-40B4-BE49-F238E27FC236}">
                    <a16:creationId xmlns:a16="http://schemas.microsoft.com/office/drawing/2014/main" id="{D79FDD68-BBAB-57B0-4BAB-F81B22DF1976}"/>
                  </a:ext>
                </a:extLst>
              </p:cNvPr>
              <p:cNvSpPr/>
              <p:nvPr/>
            </p:nvSpPr>
            <p:spPr>
              <a:xfrm>
                <a:off x="5775960" y="4379426"/>
                <a:ext cx="4541520" cy="2631440"/>
              </a:xfrm>
              <a:custGeom>
                <a:avLst/>
                <a:gdLst>
                  <a:gd name="connsiteX0" fmla="*/ 0 w 4541520"/>
                  <a:gd name="connsiteY0" fmla="*/ 0 h 2631440"/>
                  <a:gd name="connsiteX1" fmla="*/ 3784600 w 4541520"/>
                  <a:gd name="connsiteY1" fmla="*/ 0 h 2631440"/>
                  <a:gd name="connsiteX2" fmla="*/ 4104640 w 4541520"/>
                  <a:gd name="connsiteY2" fmla="*/ 320040 h 2631440"/>
                  <a:gd name="connsiteX3" fmla="*/ 4424680 w 4541520"/>
                  <a:gd name="connsiteY3" fmla="*/ 0 h 2631440"/>
                  <a:gd name="connsiteX4" fmla="*/ 4541520 w 4541520"/>
                  <a:gd name="connsiteY4" fmla="*/ 0 h 2631440"/>
                  <a:gd name="connsiteX5" fmla="*/ 454152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3784600" y="0"/>
                    </a:lnTo>
                    <a:cubicBezTo>
                      <a:pt x="3784600" y="176753"/>
                      <a:pt x="3927887" y="320040"/>
                      <a:pt x="4104640" y="320040"/>
                    </a:cubicBezTo>
                    <a:cubicBezTo>
                      <a:pt x="4281393" y="320040"/>
                      <a:pt x="4424680" y="176753"/>
                      <a:pt x="4424680" y="0"/>
                    </a:cubicBezTo>
                    <a:lnTo>
                      <a:pt x="4541520" y="0"/>
                    </a:lnTo>
                    <a:lnTo>
                      <a:pt x="4541520" y="2631440"/>
                    </a:lnTo>
                    <a:lnTo>
                      <a:pt x="0" y="2631440"/>
                    </a:lnTo>
                    <a:close/>
                  </a:path>
                </a:pathLst>
              </a:cu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Oval 89">
                <a:extLst>
                  <a:ext uri="{FF2B5EF4-FFF2-40B4-BE49-F238E27FC236}">
                    <a16:creationId xmlns:a16="http://schemas.microsoft.com/office/drawing/2014/main" id="{F8AA6471-30D0-1EF1-E56B-EA3C74A4D35B}"/>
                  </a:ext>
                </a:extLst>
              </p:cNvPr>
              <p:cNvSpPr/>
              <p:nvPr/>
            </p:nvSpPr>
            <p:spPr>
              <a:xfrm>
                <a:off x="5455920" y="6217920"/>
                <a:ext cx="640080" cy="640080"/>
              </a:xfrm>
              <a:prstGeom prst="ellips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1" name="TextBox 90">
              <a:extLst>
                <a:ext uri="{FF2B5EF4-FFF2-40B4-BE49-F238E27FC236}">
                  <a16:creationId xmlns:a16="http://schemas.microsoft.com/office/drawing/2014/main" id="{90E0E795-19E4-B306-6A9D-E7713AFE1565}"/>
                </a:ext>
              </a:extLst>
            </p:cNvPr>
            <p:cNvSpPr txBox="1"/>
            <p:nvPr/>
          </p:nvSpPr>
          <p:spPr>
            <a:xfrm>
              <a:off x="10313084" y="9097889"/>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11</a:t>
              </a:r>
            </a:p>
          </p:txBody>
        </p:sp>
        <p:sp>
          <p:nvSpPr>
            <p:cNvPr id="92" name="TextBox 91">
              <a:extLst>
                <a:ext uri="{FF2B5EF4-FFF2-40B4-BE49-F238E27FC236}">
                  <a16:creationId xmlns:a16="http://schemas.microsoft.com/office/drawing/2014/main" id="{73AA4780-5B29-CF69-01EC-F273C4372B58}"/>
                </a:ext>
              </a:extLst>
            </p:cNvPr>
            <p:cNvSpPr txBox="1"/>
            <p:nvPr/>
          </p:nvSpPr>
          <p:spPr>
            <a:xfrm>
              <a:off x="8766224" y="9578489"/>
              <a:ext cx="4414520" cy="1938992"/>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wants a secure way to connect his on-premises users to our Azure infrastructure, ensuring seamless and secure access to his web application and resources hosted in the cloud.</a:t>
              </a:r>
            </a:p>
          </p:txBody>
        </p:sp>
      </p:grpSp>
    </p:spTree>
    <p:extLst>
      <p:ext uri="{BB962C8B-B14F-4D97-AF65-F5344CB8AC3E}">
        <p14:creationId xmlns:p14="http://schemas.microsoft.com/office/powerpoint/2010/main" val="376042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F86020-CFEA-2E61-2EBB-D4A4EDE2C5B8}"/>
              </a:ext>
            </a:extLst>
          </p:cNvPr>
          <p:cNvSpPr txBox="1"/>
          <p:nvPr/>
        </p:nvSpPr>
        <p:spPr>
          <a:xfrm>
            <a:off x="0" y="233680"/>
            <a:ext cx="12192000" cy="954107"/>
          </a:xfrm>
          <a:prstGeom prst="rect">
            <a:avLst/>
          </a:prstGeom>
          <a:solidFill>
            <a:schemeClr val="tx2">
              <a:lumMod val="50000"/>
              <a:lumOff val="50000"/>
            </a:schemeClr>
          </a:solidFill>
          <a:effectLst>
            <a:outerShdw blurRad="50800" dist="38100" dir="5400000" algn="t" rotWithShape="0">
              <a:prstClr val="black">
                <a:alpha val="40000"/>
              </a:prstClr>
            </a:outerShdw>
          </a:effectLst>
        </p:spPr>
        <p:txBody>
          <a:bodyPr wrap="square" rtlCol="0">
            <a:spAutoFit/>
          </a:bodyPr>
          <a:lstStyle/>
          <a:p>
            <a:pPr algn="ctr"/>
            <a:r>
              <a:rPr lang="en-US" sz="2800" dirty="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After more investigation with Customer’s needs, we concluded the following requirements:</a:t>
            </a:r>
          </a:p>
        </p:txBody>
      </p:sp>
      <p:grpSp>
        <p:nvGrpSpPr>
          <p:cNvPr id="94" name="Group 93">
            <a:extLst>
              <a:ext uri="{FF2B5EF4-FFF2-40B4-BE49-F238E27FC236}">
                <a16:creationId xmlns:a16="http://schemas.microsoft.com/office/drawing/2014/main" id="{DA93BECA-318B-9CBA-5735-6F4B104DB18D}"/>
              </a:ext>
            </a:extLst>
          </p:cNvPr>
          <p:cNvGrpSpPr/>
          <p:nvPr/>
        </p:nvGrpSpPr>
        <p:grpSpPr>
          <a:xfrm>
            <a:off x="-5515138" y="-5962"/>
            <a:ext cx="4861560" cy="2631440"/>
            <a:chOff x="-4699000" y="-2501082"/>
            <a:chExt cx="4861560" cy="2631440"/>
          </a:xfrm>
        </p:grpSpPr>
        <p:grpSp>
          <p:nvGrpSpPr>
            <p:cNvPr id="33" name="Group 32">
              <a:extLst>
                <a:ext uri="{FF2B5EF4-FFF2-40B4-BE49-F238E27FC236}">
                  <a16:creationId xmlns:a16="http://schemas.microsoft.com/office/drawing/2014/main" id="{C7DFF9FA-A620-EF57-5B7E-9BDF573F9421}"/>
                </a:ext>
              </a:extLst>
            </p:cNvPr>
            <p:cNvGrpSpPr/>
            <p:nvPr/>
          </p:nvGrpSpPr>
          <p:grpSpPr>
            <a:xfrm>
              <a:off x="-4699000" y="-2501082"/>
              <a:ext cx="4861560" cy="2631440"/>
              <a:chOff x="2153920" y="2845266"/>
              <a:chExt cx="4861560" cy="2631440"/>
            </a:xfrm>
            <a:solidFill>
              <a:schemeClr val="tx2">
                <a:lumMod val="90000"/>
                <a:lumOff val="10000"/>
              </a:schemeClr>
            </a:solidFill>
          </p:grpSpPr>
          <p:sp>
            <p:nvSpPr>
              <p:cNvPr id="32" name="Freeform: Shape 31">
                <a:extLst>
                  <a:ext uri="{FF2B5EF4-FFF2-40B4-BE49-F238E27FC236}">
                    <a16:creationId xmlns:a16="http://schemas.microsoft.com/office/drawing/2014/main" id="{603341DD-D358-62EC-9EA2-566696A7C380}"/>
                  </a:ext>
                </a:extLst>
              </p:cNvPr>
              <p:cNvSpPr/>
              <p:nvPr/>
            </p:nvSpPr>
            <p:spPr>
              <a:xfrm>
                <a:off x="2153920" y="2845266"/>
                <a:ext cx="4541520" cy="2631440"/>
              </a:xfrm>
              <a:custGeom>
                <a:avLst/>
                <a:gdLst>
                  <a:gd name="connsiteX0" fmla="*/ 0 w 4541520"/>
                  <a:gd name="connsiteY0" fmla="*/ 0 h 2631440"/>
                  <a:gd name="connsiteX1" fmla="*/ 4541520 w 4541520"/>
                  <a:gd name="connsiteY1" fmla="*/ 0 h 2631440"/>
                  <a:gd name="connsiteX2" fmla="*/ 4541520 w 4541520"/>
                  <a:gd name="connsiteY2" fmla="*/ 2631440 h 2631440"/>
                  <a:gd name="connsiteX3" fmla="*/ 797560 w 4541520"/>
                  <a:gd name="connsiteY3" fmla="*/ 2631440 h 2631440"/>
                  <a:gd name="connsiteX4" fmla="*/ 477520 w 4541520"/>
                  <a:gd name="connsiteY4" fmla="*/ 2311400 h 2631440"/>
                  <a:gd name="connsiteX5" fmla="*/ 15748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2631440"/>
                    </a:lnTo>
                    <a:lnTo>
                      <a:pt x="797560" y="2631440"/>
                    </a:lnTo>
                    <a:cubicBezTo>
                      <a:pt x="797560" y="2454687"/>
                      <a:pt x="654273" y="2311400"/>
                      <a:pt x="477520" y="2311400"/>
                    </a:cubicBezTo>
                    <a:cubicBezTo>
                      <a:pt x="300767" y="2311400"/>
                      <a:pt x="157480" y="2454687"/>
                      <a:pt x="157480" y="2631440"/>
                    </a:cubicBezTo>
                    <a:lnTo>
                      <a:pt x="0" y="263144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Oval 28">
                <a:extLst>
                  <a:ext uri="{FF2B5EF4-FFF2-40B4-BE49-F238E27FC236}">
                    <a16:creationId xmlns:a16="http://schemas.microsoft.com/office/drawing/2014/main" id="{A9A1285E-0E89-E72C-9EFD-09DEA354768B}"/>
                  </a:ext>
                </a:extLst>
              </p:cNvPr>
              <p:cNvSpPr/>
              <p:nvPr/>
            </p:nvSpPr>
            <p:spPr>
              <a:xfrm>
                <a:off x="6375400" y="3033226"/>
                <a:ext cx="640080" cy="64008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F0AE6905-7C99-D14B-4386-2820F132071E}"/>
                </a:ext>
              </a:extLst>
            </p:cNvPr>
            <p:cNvSpPr txBox="1"/>
            <p:nvPr/>
          </p:nvSpPr>
          <p:spPr>
            <a:xfrm>
              <a:off x="-3088640" y="-2392894"/>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01</a:t>
              </a:r>
            </a:p>
          </p:txBody>
        </p:sp>
        <p:sp>
          <p:nvSpPr>
            <p:cNvPr id="51" name="TextBox 50">
              <a:extLst>
                <a:ext uri="{FF2B5EF4-FFF2-40B4-BE49-F238E27FC236}">
                  <a16:creationId xmlns:a16="http://schemas.microsoft.com/office/drawing/2014/main" id="{8BA255B5-AD1C-40C0-435F-3133BC1E3504}"/>
                </a:ext>
              </a:extLst>
            </p:cNvPr>
            <p:cNvSpPr txBox="1"/>
            <p:nvPr/>
          </p:nvSpPr>
          <p:spPr>
            <a:xfrm>
              <a:off x="-4635500" y="-1812267"/>
              <a:ext cx="4414520" cy="1631216"/>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requires a cloud design with centralized management and two workload environments: Production and Testing.</a:t>
              </a:r>
            </a:p>
          </p:txBody>
        </p:sp>
      </p:grpSp>
      <p:grpSp>
        <p:nvGrpSpPr>
          <p:cNvPr id="102" name="Group 101">
            <a:extLst>
              <a:ext uri="{FF2B5EF4-FFF2-40B4-BE49-F238E27FC236}">
                <a16:creationId xmlns:a16="http://schemas.microsoft.com/office/drawing/2014/main" id="{824DA65B-A5EE-F906-105F-336D9E59EC83}"/>
              </a:ext>
            </a:extLst>
          </p:cNvPr>
          <p:cNvGrpSpPr/>
          <p:nvPr/>
        </p:nvGrpSpPr>
        <p:grpSpPr>
          <a:xfrm>
            <a:off x="13628419" y="-61768"/>
            <a:ext cx="4734560" cy="2951480"/>
            <a:chOff x="13278729" y="-2883645"/>
            <a:chExt cx="4734560" cy="2951480"/>
          </a:xfrm>
        </p:grpSpPr>
        <p:grpSp>
          <p:nvGrpSpPr>
            <p:cNvPr id="41" name="Group 40">
              <a:extLst>
                <a:ext uri="{FF2B5EF4-FFF2-40B4-BE49-F238E27FC236}">
                  <a16:creationId xmlns:a16="http://schemas.microsoft.com/office/drawing/2014/main" id="{23F4554B-D3C2-F30E-0C2F-EB2AE72ABB2E}"/>
                </a:ext>
              </a:extLst>
            </p:cNvPr>
            <p:cNvGrpSpPr/>
            <p:nvPr/>
          </p:nvGrpSpPr>
          <p:grpSpPr>
            <a:xfrm>
              <a:off x="13278729" y="-2883645"/>
              <a:ext cx="4541520" cy="2951480"/>
              <a:chOff x="7172960" y="2459186"/>
              <a:chExt cx="4541520" cy="2951480"/>
            </a:xfrm>
          </p:grpSpPr>
          <p:sp>
            <p:nvSpPr>
              <p:cNvPr id="39" name="Freeform: Shape 38">
                <a:extLst>
                  <a:ext uri="{FF2B5EF4-FFF2-40B4-BE49-F238E27FC236}">
                    <a16:creationId xmlns:a16="http://schemas.microsoft.com/office/drawing/2014/main" id="{01799557-8B98-26D4-A13D-92F31CB2EA3E}"/>
                  </a:ext>
                </a:extLst>
              </p:cNvPr>
              <p:cNvSpPr/>
              <p:nvPr/>
            </p:nvSpPr>
            <p:spPr>
              <a:xfrm>
                <a:off x="7172960" y="2459186"/>
                <a:ext cx="4541520" cy="2631440"/>
              </a:xfrm>
              <a:custGeom>
                <a:avLst/>
                <a:gdLst>
                  <a:gd name="connsiteX0" fmla="*/ 0 w 4541520"/>
                  <a:gd name="connsiteY0" fmla="*/ 0 h 2631440"/>
                  <a:gd name="connsiteX1" fmla="*/ 4541520 w 4541520"/>
                  <a:gd name="connsiteY1" fmla="*/ 0 h 2631440"/>
                  <a:gd name="connsiteX2" fmla="*/ 4541520 w 4541520"/>
                  <a:gd name="connsiteY2" fmla="*/ 2631440 h 2631440"/>
                  <a:gd name="connsiteX3" fmla="*/ 0 w 4541520"/>
                  <a:gd name="connsiteY3" fmla="*/ 2631440 h 2631440"/>
                  <a:gd name="connsiteX4" fmla="*/ 0 w 4541520"/>
                  <a:gd name="connsiteY4" fmla="*/ 828040 h 2631440"/>
                  <a:gd name="connsiteX5" fmla="*/ 320040 w 4541520"/>
                  <a:gd name="connsiteY5" fmla="*/ 508000 h 2631440"/>
                  <a:gd name="connsiteX6" fmla="*/ 0 w 4541520"/>
                  <a:gd name="connsiteY6" fmla="*/ 18796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2631440"/>
                    </a:lnTo>
                    <a:lnTo>
                      <a:pt x="0" y="2631440"/>
                    </a:lnTo>
                    <a:lnTo>
                      <a:pt x="0" y="828040"/>
                    </a:lnTo>
                    <a:cubicBezTo>
                      <a:pt x="176753" y="828040"/>
                      <a:pt x="320040" y="684753"/>
                      <a:pt x="320040" y="508000"/>
                    </a:cubicBezTo>
                    <a:cubicBezTo>
                      <a:pt x="320040" y="331247"/>
                      <a:pt x="176753" y="187960"/>
                      <a:pt x="0" y="187960"/>
                    </a:cubicBezTo>
                    <a:close/>
                  </a:path>
                </a:pathLst>
              </a:cu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Oval 39">
                <a:extLst>
                  <a:ext uri="{FF2B5EF4-FFF2-40B4-BE49-F238E27FC236}">
                    <a16:creationId xmlns:a16="http://schemas.microsoft.com/office/drawing/2014/main" id="{272B217A-29D2-F608-C349-EA1D85E47D78}"/>
                  </a:ext>
                </a:extLst>
              </p:cNvPr>
              <p:cNvSpPr/>
              <p:nvPr/>
            </p:nvSpPr>
            <p:spPr>
              <a:xfrm>
                <a:off x="10957560" y="4770586"/>
                <a:ext cx="640080" cy="640080"/>
              </a:xfrm>
              <a:prstGeom prst="ellips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 name="TextBox 51">
              <a:extLst>
                <a:ext uri="{FF2B5EF4-FFF2-40B4-BE49-F238E27FC236}">
                  <a16:creationId xmlns:a16="http://schemas.microsoft.com/office/drawing/2014/main" id="{AAA4313B-F93D-56D5-BDE1-4007B88C60FC}"/>
                </a:ext>
              </a:extLst>
            </p:cNvPr>
            <p:cNvSpPr txBox="1"/>
            <p:nvPr/>
          </p:nvSpPr>
          <p:spPr>
            <a:xfrm>
              <a:off x="15145629" y="-2809177"/>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02</a:t>
              </a:r>
            </a:p>
          </p:txBody>
        </p:sp>
        <p:sp>
          <p:nvSpPr>
            <p:cNvPr id="53" name="TextBox 52">
              <a:extLst>
                <a:ext uri="{FF2B5EF4-FFF2-40B4-BE49-F238E27FC236}">
                  <a16:creationId xmlns:a16="http://schemas.microsoft.com/office/drawing/2014/main" id="{74F494F2-001C-28B5-93BC-AAB37661A205}"/>
                </a:ext>
              </a:extLst>
            </p:cNvPr>
            <p:cNvSpPr txBox="1"/>
            <p:nvPr/>
          </p:nvSpPr>
          <p:spPr>
            <a:xfrm>
              <a:off x="13598769" y="-2228550"/>
              <a:ext cx="4414520" cy="1323439"/>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needs a suitable workload hosting service for his web application with greater control and customization.</a:t>
              </a:r>
            </a:p>
          </p:txBody>
        </p:sp>
      </p:grpSp>
      <p:grpSp>
        <p:nvGrpSpPr>
          <p:cNvPr id="99" name="Group 98">
            <a:extLst>
              <a:ext uri="{FF2B5EF4-FFF2-40B4-BE49-F238E27FC236}">
                <a16:creationId xmlns:a16="http://schemas.microsoft.com/office/drawing/2014/main" id="{76ECD37C-6DD2-6ACD-5606-1D1CF5523F07}"/>
              </a:ext>
            </a:extLst>
          </p:cNvPr>
          <p:cNvGrpSpPr/>
          <p:nvPr/>
        </p:nvGrpSpPr>
        <p:grpSpPr>
          <a:xfrm>
            <a:off x="17849899" y="4071208"/>
            <a:ext cx="4961040" cy="2651358"/>
            <a:chOff x="13278729" y="6755227"/>
            <a:chExt cx="4961040" cy="2651358"/>
          </a:xfrm>
        </p:grpSpPr>
        <p:grpSp>
          <p:nvGrpSpPr>
            <p:cNvPr id="46" name="Group 45">
              <a:extLst>
                <a:ext uri="{FF2B5EF4-FFF2-40B4-BE49-F238E27FC236}">
                  <a16:creationId xmlns:a16="http://schemas.microsoft.com/office/drawing/2014/main" id="{43A69648-E959-FB24-222C-1171BCAA6295}"/>
                </a:ext>
              </a:extLst>
            </p:cNvPr>
            <p:cNvGrpSpPr/>
            <p:nvPr/>
          </p:nvGrpSpPr>
          <p:grpSpPr>
            <a:xfrm>
              <a:off x="13278729" y="6755227"/>
              <a:ext cx="4861560" cy="2631440"/>
              <a:chOff x="5455920" y="4379426"/>
              <a:chExt cx="4861560" cy="2631440"/>
            </a:xfrm>
          </p:grpSpPr>
          <p:sp>
            <p:nvSpPr>
              <p:cNvPr id="44" name="Freeform: Shape 43">
                <a:extLst>
                  <a:ext uri="{FF2B5EF4-FFF2-40B4-BE49-F238E27FC236}">
                    <a16:creationId xmlns:a16="http://schemas.microsoft.com/office/drawing/2014/main" id="{9A5C62C6-A330-44A9-3A89-2829BE8116E7}"/>
                  </a:ext>
                </a:extLst>
              </p:cNvPr>
              <p:cNvSpPr/>
              <p:nvPr/>
            </p:nvSpPr>
            <p:spPr>
              <a:xfrm>
                <a:off x="5775960" y="4379426"/>
                <a:ext cx="4541520" cy="2631440"/>
              </a:xfrm>
              <a:custGeom>
                <a:avLst/>
                <a:gdLst>
                  <a:gd name="connsiteX0" fmla="*/ 0 w 4541520"/>
                  <a:gd name="connsiteY0" fmla="*/ 0 h 2631440"/>
                  <a:gd name="connsiteX1" fmla="*/ 3784600 w 4541520"/>
                  <a:gd name="connsiteY1" fmla="*/ 0 h 2631440"/>
                  <a:gd name="connsiteX2" fmla="*/ 4104640 w 4541520"/>
                  <a:gd name="connsiteY2" fmla="*/ 320040 h 2631440"/>
                  <a:gd name="connsiteX3" fmla="*/ 4424680 w 4541520"/>
                  <a:gd name="connsiteY3" fmla="*/ 0 h 2631440"/>
                  <a:gd name="connsiteX4" fmla="*/ 4541520 w 4541520"/>
                  <a:gd name="connsiteY4" fmla="*/ 0 h 2631440"/>
                  <a:gd name="connsiteX5" fmla="*/ 454152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3784600" y="0"/>
                    </a:lnTo>
                    <a:cubicBezTo>
                      <a:pt x="3784600" y="176753"/>
                      <a:pt x="3927887" y="320040"/>
                      <a:pt x="4104640" y="320040"/>
                    </a:cubicBezTo>
                    <a:cubicBezTo>
                      <a:pt x="4281393" y="320040"/>
                      <a:pt x="4424680" y="176753"/>
                      <a:pt x="4424680" y="0"/>
                    </a:cubicBezTo>
                    <a:lnTo>
                      <a:pt x="4541520" y="0"/>
                    </a:lnTo>
                    <a:lnTo>
                      <a:pt x="4541520" y="2631440"/>
                    </a:lnTo>
                    <a:lnTo>
                      <a:pt x="0" y="2631440"/>
                    </a:lnTo>
                    <a:close/>
                  </a:path>
                </a:pathLst>
              </a:cu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FCB369E6-01AB-7C83-29CC-45EB3557ECDD}"/>
                  </a:ext>
                </a:extLst>
              </p:cNvPr>
              <p:cNvSpPr/>
              <p:nvPr/>
            </p:nvSpPr>
            <p:spPr>
              <a:xfrm>
                <a:off x="5455920" y="6217920"/>
                <a:ext cx="640080" cy="640080"/>
              </a:xfrm>
              <a:prstGeom prst="ellips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 name="TextBox 53">
              <a:extLst>
                <a:ext uri="{FF2B5EF4-FFF2-40B4-BE49-F238E27FC236}">
                  <a16:creationId xmlns:a16="http://schemas.microsoft.com/office/drawing/2014/main" id="{BEF1C6FD-B243-0CED-48C2-B58F13C8040A}"/>
                </a:ext>
              </a:extLst>
            </p:cNvPr>
            <p:cNvSpPr txBox="1"/>
            <p:nvPr/>
          </p:nvSpPr>
          <p:spPr>
            <a:xfrm>
              <a:off x="15369149" y="7009695"/>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03</a:t>
              </a:r>
            </a:p>
          </p:txBody>
        </p:sp>
        <p:sp>
          <p:nvSpPr>
            <p:cNvPr id="55" name="TextBox 54">
              <a:extLst>
                <a:ext uri="{FF2B5EF4-FFF2-40B4-BE49-F238E27FC236}">
                  <a16:creationId xmlns:a16="http://schemas.microsoft.com/office/drawing/2014/main" id="{291030FA-5211-2C0F-58A7-FD9726E62213}"/>
                </a:ext>
              </a:extLst>
            </p:cNvPr>
            <p:cNvSpPr txBox="1"/>
            <p:nvPr/>
          </p:nvSpPr>
          <p:spPr>
            <a:xfrm>
              <a:off x="13825249" y="7467593"/>
              <a:ext cx="4414520" cy="1938992"/>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requires a regional, scalable load balancing option with applicable security rules to ensure secure and reliable delivery of his web application to end users.</a:t>
              </a:r>
            </a:p>
          </p:txBody>
        </p:sp>
      </p:grpSp>
      <p:grpSp>
        <p:nvGrpSpPr>
          <p:cNvPr id="97" name="Group 96">
            <a:extLst>
              <a:ext uri="{FF2B5EF4-FFF2-40B4-BE49-F238E27FC236}">
                <a16:creationId xmlns:a16="http://schemas.microsoft.com/office/drawing/2014/main" id="{17874526-536E-B1D9-3E69-AC8EF50D96DB}"/>
              </a:ext>
            </a:extLst>
          </p:cNvPr>
          <p:cNvGrpSpPr/>
          <p:nvPr/>
        </p:nvGrpSpPr>
        <p:grpSpPr>
          <a:xfrm>
            <a:off x="-5361085" y="3702701"/>
            <a:ext cx="4634914" cy="2951480"/>
            <a:chOff x="-4861560" y="6755227"/>
            <a:chExt cx="4634914" cy="2951480"/>
          </a:xfrm>
        </p:grpSpPr>
        <p:grpSp>
          <p:nvGrpSpPr>
            <p:cNvPr id="49" name="Group 48">
              <a:extLst>
                <a:ext uri="{FF2B5EF4-FFF2-40B4-BE49-F238E27FC236}">
                  <a16:creationId xmlns:a16="http://schemas.microsoft.com/office/drawing/2014/main" id="{490920AC-FDF2-0F38-9629-B4C48EF258A2}"/>
                </a:ext>
              </a:extLst>
            </p:cNvPr>
            <p:cNvGrpSpPr/>
            <p:nvPr/>
          </p:nvGrpSpPr>
          <p:grpSpPr>
            <a:xfrm>
              <a:off x="-4861560" y="6755227"/>
              <a:ext cx="4541520" cy="2951480"/>
              <a:chOff x="1234440" y="4059386"/>
              <a:chExt cx="4541520" cy="2951480"/>
            </a:xfrm>
          </p:grpSpPr>
          <p:sp>
            <p:nvSpPr>
              <p:cNvPr id="27" name="Oval 26">
                <a:extLst>
                  <a:ext uri="{FF2B5EF4-FFF2-40B4-BE49-F238E27FC236}">
                    <a16:creationId xmlns:a16="http://schemas.microsoft.com/office/drawing/2014/main" id="{017E0F1B-7905-E49C-74FD-96822A57F81A}"/>
                  </a:ext>
                </a:extLst>
              </p:cNvPr>
              <p:cNvSpPr/>
              <p:nvPr/>
            </p:nvSpPr>
            <p:spPr>
              <a:xfrm>
                <a:off x="1397000" y="4059386"/>
                <a:ext cx="640080" cy="640080"/>
              </a:xfrm>
              <a:prstGeom prst="ellipse">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Freeform: Shape 47">
                <a:extLst>
                  <a:ext uri="{FF2B5EF4-FFF2-40B4-BE49-F238E27FC236}">
                    <a16:creationId xmlns:a16="http://schemas.microsoft.com/office/drawing/2014/main" id="{A0C525CF-B4B8-521E-9AA5-04FD8A125782}"/>
                  </a:ext>
                </a:extLst>
              </p:cNvPr>
              <p:cNvSpPr/>
              <p:nvPr/>
            </p:nvSpPr>
            <p:spPr>
              <a:xfrm>
                <a:off x="1234440" y="4379426"/>
                <a:ext cx="4541520" cy="2631440"/>
              </a:xfrm>
              <a:custGeom>
                <a:avLst/>
                <a:gdLst>
                  <a:gd name="connsiteX0" fmla="*/ 0 w 4541520"/>
                  <a:gd name="connsiteY0" fmla="*/ 0 h 2631440"/>
                  <a:gd name="connsiteX1" fmla="*/ 4541520 w 4541520"/>
                  <a:gd name="connsiteY1" fmla="*/ 0 h 2631440"/>
                  <a:gd name="connsiteX2" fmla="*/ 4541520 w 4541520"/>
                  <a:gd name="connsiteY2" fmla="*/ 1838494 h 2631440"/>
                  <a:gd name="connsiteX3" fmla="*/ 4221480 w 4541520"/>
                  <a:gd name="connsiteY3" fmla="*/ 2158534 h 2631440"/>
                  <a:gd name="connsiteX4" fmla="*/ 4541520 w 4541520"/>
                  <a:gd name="connsiteY4" fmla="*/ 2478574 h 2631440"/>
                  <a:gd name="connsiteX5" fmla="*/ 454152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1838494"/>
                    </a:lnTo>
                    <a:cubicBezTo>
                      <a:pt x="4364767" y="1838494"/>
                      <a:pt x="4221480" y="1981781"/>
                      <a:pt x="4221480" y="2158534"/>
                    </a:cubicBezTo>
                    <a:cubicBezTo>
                      <a:pt x="4221480" y="2335287"/>
                      <a:pt x="4364767" y="2478574"/>
                      <a:pt x="4541520" y="2478574"/>
                    </a:cubicBezTo>
                    <a:lnTo>
                      <a:pt x="4541520" y="2631440"/>
                    </a:lnTo>
                    <a:lnTo>
                      <a:pt x="0" y="2631440"/>
                    </a:lnTo>
                    <a:close/>
                  </a:path>
                </a:pathLst>
              </a:cu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6" name="TextBox 55">
              <a:extLst>
                <a:ext uri="{FF2B5EF4-FFF2-40B4-BE49-F238E27FC236}">
                  <a16:creationId xmlns:a16="http://schemas.microsoft.com/office/drawing/2014/main" id="{B1207900-F2F2-D4E6-041D-DE1BBFC150F8}"/>
                </a:ext>
              </a:extLst>
            </p:cNvPr>
            <p:cNvSpPr txBox="1"/>
            <p:nvPr/>
          </p:nvSpPr>
          <p:spPr>
            <a:xfrm>
              <a:off x="-3094306" y="7295693"/>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04</a:t>
              </a:r>
            </a:p>
          </p:txBody>
        </p:sp>
        <p:sp>
          <p:nvSpPr>
            <p:cNvPr id="57" name="TextBox 56">
              <a:extLst>
                <a:ext uri="{FF2B5EF4-FFF2-40B4-BE49-F238E27FC236}">
                  <a16:creationId xmlns:a16="http://schemas.microsoft.com/office/drawing/2014/main" id="{44CD410B-57E0-4B86-65B1-CAF4B88C764F}"/>
                </a:ext>
              </a:extLst>
            </p:cNvPr>
            <p:cNvSpPr txBox="1"/>
            <p:nvPr/>
          </p:nvSpPr>
          <p:spPr>
            <a:xfrm>
              <a:off x="-4641166" y="7876320"/>
              <a:ext cx="4414520" cy="1631216"/>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needs efficient connectivity between the VNets ensuring low latency and high bandwidth communication between the components.</a:t>
              </a:r>
            </a:p>
          </p:txBody>
        </p:sp>
      </p:grpSp>
      <p:grpSp>
        <p:nvGrpSpPr>
          <p:cNvPr id="93" name="Group 92">
            <a:extLst>
              <a:ext uri="{FF2B5EF4-FFF2-40B4-BE49-F238E27FC236}">
                <a16:creationId xmlns:a16="http://schemas.microsoft.com/office/drawing/2014/main" id="{C5A07269-5B3F-6A5E-3D73-422EB681802E}"/>
              </a:ext>
            </a:extLst>
          </p:cNvPr>
          <p:cNvGrpSpPr/>
          <p:nvPr/>
        </p:nvGrpSpPr>
        <p:grpSpPr>
          <a:xfrm>
            <a:off x="-10566460" y="-10420"/>
            <a:ext cx="4861560" cy="2631440"/>
            <a:chOff x="-9842500" y="-2519607"/>
            <a:chExt cx="4861560" cy="2631440"/>
          </a:xfrm>
        </p:grpSpPr>
        <p:grpSp>
          <p:nvGrpSpPr>
            <p:cNvPr id="58" name="Group 57">
              <a:extLst>
                <a:ext uri="{FF2B5EF4-FFF2-40B4-BE49-F238E27FC236}">
                  <a16:creationId xmlns:a16="http://schemas.microsoft.com/office/drawing/2014/main" id="{41393703-18FB-89C9-7486-3C6F108EAFC0}"/>
                </a:ext>
              </a:extLst>
            </p:cNvPr>
            <p:cNvGrpSpPr/>
            <p:nvPr/>
          </p:nvGrpSpPr>
          <p:grpSpPr>
            <a:xfrm>
              <a:off x="-9842500" y="-2519607"/>
              <a:ext cx="4861560" cy="2631440"/>
              <a:chOff x="2153920" y="2845266"/>
              <a:chExt cx="4861560" cy="2631440"/>
            </a:xfrm>
            <a:solidFill>
              <a:schemeClr val="tx2">
                <a:lumMod val="90000"/>
                <a:lumOff val="10000"/>
              </a:schemeClr>
            </a:solidFill>
          </p:grpSpPr>
          <p:sp>
            <p:nvSpPr>
              <p:cNvPr id="59" name="Freeform: Shape 58">
                <a:extLst>
                  <a:ext uri="{FF2B5EF4-FFF2-40B4-BE49-F238E27FC236}">
                    <a16:creationId xmlns:a16="http://schemas.microsoft.com/office/drawing/2014/main" id="{2E4AF306-5752-84EF-4B81-CDE55340BAFE}"/>
                  </a:ext>
                </a:extLst>
              </p:cNvPr>
              <p:cNvSpPr/>
              <p:nvPr/>
            </p:nvSpPr>
            <p:spPr>
              <a:xfrm>
                <a:off x="2153920" y="2845266"/>
                <a:ext cx="4541520" cy="2631440"/>
              </a:xfrm>
              <a:custGeom>
                <a:avLst/>
                <a:gdLst>
                  <a:gd name="connsiteX0" fmla="*/ 0 w 4541520"/>
                  <a:gd name="connsiteY0" fmla="*/ 0 h 2631440"/>
                  <a:gd name="connsiteX1" fmla="*/ 4541520 w 4541520"/>
                  <a:gd name="connsiteY1" fmla="*/ 0 h 2631440"/>
                  <a:gd name="connsiteX2" fmla="*/ 4541520 w 4541520"/>
                  <a:gd name="connsiteY2" fmla="*/ 2631440 h 2631440"/>
                  <a:gd name="connsiteX3" fmla="*/ 797560 w 4541520"/>
                  <a:gd name="connsiteY3" fmla="*/ 2631440 h 2631440"/>
                  <a:gd name="connsiteX4" fmla="*/ 477520 w 4541520"/>
                  <a:gd name="connsiteY4" fmla="*/ 2311400 h 2631440"/>
                  <a:gd name="connsiteX5" fmla="*/ 15748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2631440"/>
                    </a:lnTo>
                    <a:lnTo>
                      <a:pt x="797560" y="2631440"/>
                    </a:lnTo>
                    <a:cubicBezTo>
                      <a:pt x="797560" y="2454687"/>
                      <a:pt x="654273" y="2311400"/>
                      <a:pt x="477520" y="2311400"/>
                    </a:cubicBezTo>
                    <a:cubicBezTo>
                      <a:pt x="300767" y="2311400"/>
                      <a:pt x="157480" y="2454687"/>
                      <a:pt x="157480" y="2631440"/>
                    </a:cubicBezTo>
                    <a:lnTo>
                      <a:pt x="0" y="263144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0" name="Oval 59">
                <a:extLst>
                  <a:ext uri="{FF2B5EF4-FFF2-40B4-BE49-F238E27FC236}">
                    <a16:creationId xmlns:a16="http://schemas.microsoft.com/office/drawing/2014/main" id="{AC2F388A-61F3-E8B7-0C5C-98C40EC5E954}"/>
                  </a:ext>
                </a:extLst>
              </p:cNvPr>
              <p:cNvSpPr/>
              <p:nvPr/>
            </p:nvSpPr>
            <p:spPr>
              <a:xfrm>
                <a:off x="6375400" y="3033226"/>
                <a:ext cx="640080" cy="64008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C089FA5D-D483-FE4A-E805-F9B2E2CC4AA8}"/>
                </a:ext>
              </a:extLst>
            </p:cNvPr>
            <p:cNvSpPr txBox="1"/>
            <p:nvPr/>
          </p:nvSpPr>
          <p:spPr>
            <a:xfrm>
              <a:off x="-8232140" y="-2411419"/>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05</a:t>
              </a:r>
            </a:p>
          </p:txBody>
        </p:sp>
        <p:sp>
          <p:nvSpPr>
            <p:cNvPr id="62" name="TextBox 61">
              <a:extLst>
                <a:ext uri="{FF2B5EF4-FFF2-40B4-BE49-F238E27FC236}">
                  <a16:creationId xmlns:a16="http://schemas.microsoft.com/office/drawing/2014/main" id="{D75C64A4-F9FA-96E5-179A-79BD2094325A}"/>
                </a:ext>
              </a:extLst>
            </p:cNvPr>
            <p:cNvSpPr txBox="1"/>
            <p:nvPr/>
          </p:nvSpPr>
          <p:spPr>
            <a:xfrm>
              <a:off x="-9779000" y="-1830792"/>
              <a:ext cx="4414520" cy="1323439"/>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wants a centralized cloud native security service to control and log all network traffic flowing between the VNets.</a:t>
              </a:r>
            </a:p>
          </p:txBody>
        </p:sp>
      </p:grpSp>
      <p:grpSp>
        <p:nvGrpSpPr>
          <p:cNvPr id="101" name="Group 100">
            <a:extLst>
              <a:ext uri="{FF2B5EF4-FFF2-40B4-BE49-F238E27FC236}">
                <a16:creationId xmlns:a16="http://schemas.microsoft.com/office/drawing/2014/main" id="{2571A70A-B8B5-0667-4927-75E2B61938AC}"/>
              </a:ext>
            </a:extLst>
          </p:cNvPr>
          <p:cNvGrpSpPr/>
          <p:nvPr/>
        </p:nvGrpSpPr>
        <p:grpSpPr>
          <a:xfrm>
            <a:off x="18434236" y="-169226"/>
            <a:ext cx="4734560" cy="2951480"/>
            <a:chOff x="18333329" y="-2883645"/>
            <a:chExt cx="4734560" cy="2951480"/>
          </a:xfrm>
        </p:grpSpPr>
        <p:grpSp>
          <p:nvGrpSpPr>
            <p:cNvPr id="63" name="Group 62">
              <a:extLst>
                <a:ext uri="{FF2B5EF4-FFF2-40B4-BE49-F238E27FC236}">
                  <a16:creationId xmlns:a16="http://schemas.microsoft.com/office/drawing/2014/main" id="{81F6C549-36DF-7AD1-A6FF-C492F3079C73}"/>
                </a:ext>
              </a:extLst>
            </p:cNvPr>
            <p:cNvGrpSpPr/>
            <p:nvPr/>
          </p:nvGrpSpPr>
          <p:grpSpPr>
            <a:xfrm>
              <a:off x="18333329" y="-2883645"/>
              <a:ext cx="4541520" cy="2951480"/>
              <a:chOff x="7172960" y="2459186"/>
              <a:chExt cx="4541520" cy="2951480"/>
            </a:xfrm>
          </p:grpSpPr>
          <p:sp>
            <p:nvSpPr>
              <p:cNvPr id="64" name="Freeform: Shape 63">
                <a:extLst>
                  <a:ext uri="{FF2B5EF4-FFF2-40B4-BE49-F238E27FC236}">
                    <a16:creationId xmlns:a16="http://schemas.microsoft.com/office/drawing/2014/main" id="{E8B6AA5E-64D4-B00D-4BDB-A6724112A957}"/>
                  </a:ext>
                </a:extLst>
              </p:cNvPr>
              <p:cNvSpPr/>
              <p:nvPr/>
            </p:nvSpPr>
            <p:spPr>
              <a:xfrm>
                <a:off x="7172960" y="2459186"/>
                <a:ext cx="4541520" cy="2631440"/>
              </a:xfrm>
              <a:custGeom>
                <a:avLst/>
                <a:gdLst>
                  <a:gd name="connsiteX0" fmla="*/ 0 w 4541520"/>
                  <a:gd name="connsiteY0" fmla="*/ 0 h 2631440"/>
                  <a:gd name="connsiteX1" fmla="*/ 4541520 w 4541520"/>
                  <a:gd name="connsiteY1" fmla="*/ 0 h 2631440"/>
                  <a:gd name="connsiteX2" fmla="*/ 4541520 w 4541520"/>
                  <a:gd name="connsiteY2" fmla="*/ 2631440 h 2631440"/>
                  <a:gd name="connsiteX3" fmla="*/ 0 w 4541520"/>
                  <a:gd name="connsiteY3" fmla="*/ 2631440 h 2631440"/>
                  <a:gd name="connsiteX4" fmla="*/ 0 w 4541520"/>
                  <a:gd name="connsiteY4" fmla="*/ 828040 h 2631440"/>
                  <a:gd name="connsiteX5" fmla="*/ 320040 w 4541520"/>
                  <a:gd name="connsiteY5" fmla="*/ 508000 h 2631440"/>
                  <a:gd name="connsiteX6" fmla="*/ 0 w 4541520"/>
                  <a:gd name="connsiteY6" fmla="*/ 18796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2631440"/>
                    </a:lnTo>
                    <a:lnTo>
                      <a:pt x="0" y="2631440"/>
                    </a:lnTo>
                    <a:lnTo>
                      <a:pt x="0" y="828040"/>
                    </a:lnTo>
                    <a:cubicBezTo>
                      <a:pt x="176753" y="828040"/>
                      <a:pt x="320040" y="684753"/>
                      <a:pt x="320040" y="508000"/>
                    </a:cubicBezTo>
                    <a:cubicBezTo>
                      <a:pt x="320040" y="331247"/>
                      <a:pt x="176753" y="187960"/>
                      <a:pt x="0" y="187960"/>
                    </a:cubicBezTo>
                    <a:close/>
                  </a:path>
                </a:pathLst>
              </a:cu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5" name="Oval 64">
                <a:extLst>
                  <a:ext uri="{FF2B5EF4-FFF2-40B4-BE49-F238E27FC236}">
                    <a16:creationId xmlns:a16="http://schemas.microsoft.com/office/drawing/2014/main" id="{BF34DD07-87A1-2BEB-C780-B84B6F7B10EF}"/>
                  </a:ext>
                </a:extLst>
              </p:cNvPr>
              <p:cNvSpPr/>
              <p:nvPr/>
            </p:nvSpPr>
            <p:spPr>
              <a:xfrm>
                <a:off x="10957560" y="4770586"/>
                <a:ext cx="640080" cy="640080"/>
              </a:xfrm>
              <a:prstGeom prst="ellips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6" name="TextBox 65">
              <a:extLst>
                <a:ext uri="{FF2B5EF4-FFF2-40B4-BE49-F238E27FC236}">
                  <a16:creationId xmlns:a16="http://schemas.microsoft.com/office/drawing/2014/main" id="{3FC49380-8DA5-E89D-662B-BAB159831D16}"/>
                </a:ext>
              </a:extLst>
            </p:cNvPr>
            <p:cNvSpPr txBox="1"/>
            <p:nvPr/>
          </p:nvSpPr>
          <p:spPr>
            <a:xfrm>
              <a:off x="20200229" y="-2809177"/>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06</a:t>
              </a:r>
            </a:p>
          </p:txBody>
        </p:sp>
        <p:sp>
          <p:nvSpPr>
            <p:cNvPr id="67" name="TextBox 66">
              <a:extLst>
                <a:ext uri="{FF2B5EF4-FFF2-40B4-BE49-F238E27FC236}">
                  <a16:creationId xmlns:a16="http://schemas.microsoft.com/office/drawing/2014/main" id="{8C85A3CC-67A2-0542-BD08-F06F0B60D0D9}"/>
                </a:ext>
              </a:extLst>
            </p:cNvPr>
            <p:cNvSpPr txBox="1"/>
            <p:nvPr/>
          </p:nvSpPr>
          <p:spPr>
            <a:xfrm>
              <a:off x="18653369" y="-2228550"/>
              <a:ext cx="4414520" cy="2031325"/>
            </a:xfrm>
            <a:prstGeom prst="rect">
              <a:avLst/>
            </a:prstGeom>
            <a:noFill/>
          </p:spPr>
          <p:txBody>
            <a:bodyPr wrap="square" rtlCol="0">
              <a:spAutoFit/>
            </a:bodyPr>
            <a:lstStyle/>
            <a:p>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Because of additional security appliances, the customer requires the implementation of a third-party firewall in the hub VNet to provide additional security measures and advanced threat protection for his infrastructure.</a:t>
              </a:r>
            </a:p>
          </p:txBody>
        </p:sp>
      </p:grpSp>
      <p:grpSp>
        <p:nvGrpSpPr>
          <p:cNvPr id="100" name="Group 99">
            <a:extLst>
              <a:ext uri="{FF2B5EF4-FFF2-40B4-BE49-F238E27FC236}">
                <a16:creationId xmlns:a16="http://schemas.microsoft.com/office/drawing/2014/main" id="{D26B94C0-21AD-1265-19F2-AB63CAD53FA1}"/>
              </a:ext>
            </a:extLst>
          </p:cNvPr>
          <p:cNvGrpSpPr/>
          <p:nvPr/>
        </p:nvGrpSpPr>
        <p:grpSpPr>
          <a:xfrm>
            <a:off x="13600479" y="7691920"/>
            <a:ext cx="4958080" cy="2631440"/>
            <a:chOff x="18529300" y="6708334"/>
            <a:chExt cx="4958080" cy="2631440"/>
          </a:xfrm>
        </p:grpSpPr>
        <p:grpSp>
          <p:nvGrpSpPr>
            <p:cNvPr id="68" name="Group 67">
              <a:extLst>
                <a:ext uri="{FF2B5EF4-FFF2-40B4-BE49-F238E27FC236}">
                  <a16:creationId xmlns:a16="http://schemas.microsoft.com/office/drawing/2014/main" id="{ED1D5B64-421B-3A5E-FE37-803939DDD3B2}"/>
                </a:ext>
              </a:extLst>
            </p:cNvPr>
            <p:cNvGrpSpPr/>
            <p:nvPr/>
          </p:nvGrpSpPr>
          <p:grpSpPr>
            <a:xfrm>
              <a:off x="18529300" y="6708334"/>
              <a:ext cx="4861560" cy="2631440"/>
              <a:chOff x="5455920" y="4379426"/>
              <a:chExt cx="4861560" cy="2631440"/>
            </a:xfrm>
          </p:grpSpPr>
          <p:sp>
            <p:nvSpPr>
              <p:cNvPr id="69" name="Freeform: Shape 68">
                <a:extLst>
                  <a:ext uri="{FF2B5EF4-FFF2-40B4-BE49-F238E27FC236}">
                    <a16:creationId xmlns:a16="http://schemas.microsoft.com/office/drawing/2014/main" id="{32C8C0FA-1E3C-2995-2F0F-BAC0D53378E5}"/>
                  </a:ext>
                </a:extLst>
              </p:cNvPr>
              <p:cNvSpPr/>
              <p:nvPr/>
            </p:nvSpPr>
            <p:spPr>
              <a:xfrm>
                <a:off x="5775960" y="4379426"/>
                <a:ext cx="4541520" cy="2631440"/>
              </a:xfrm>
              <a:custGeom>
                <a:avLst/>
                <a:gdLst>
                  <a:gd name="connsiteX0" fmla="*/ 0 w 4541520"/>
                  <a:gd name="connsiteY0" fmla="*/ 0 h 2631440"/>
                  <a:gd name="connsiteX1" fmla="*/ 3784600 w 4541520"/>
                  <a:gd name="connsiteY1" fmla="*/ 0 h 2631440"/>
                  <a:gd name="connsiteX2" fmla="*/ 4104640 w 4541520"/>
                  <a:gd name="connsiteY2" fmla="*/ 320040 h 2631440"/>
                  <a:gd name="connsiteX3" fmla="*/ 4424680 w 4541520"/>
                  <a:gd name="connsiteY3" fmla="*/ 0 h 2631440"/>
                  <a:gd name="connsiteX4" fmla="*/ 4541520 w 4541520"/>
                  <a:gd name="connsiteY4" fmla="*/ 0 h 2631440"/>
                  <a:gd name="connsiteX5" fmla="*/ 454152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3784600" y="0"/>
                    </a:lnTo>
                    <a:cubicBezTo>
                      <a:pt x="3784600" y="176753"/>
                      <a:pt x="3927887" y="320040"/>
                      <a:pt x="4104640" y="320040"/>
                    </a:cubicBezTo>
                    <a:cubicBezTo>
                      <a:pt x="4281393" y="320040"/>
                      <a:pt x="4424680" y="176753"/>
                      <a:pt x="4424680" y="0"/>
                    </a:cubicBezTo>
                    <a:lnTo>
                      <a:pt x="4541520" y="0"/>
                    </a:lnTo>
                    <a:lnTo>
                      <a:pt x="4541520" y="2631440"/>
                    </a:lnTo>
                    <a:lnTo>
                      <a:pt x="0" y="2631440"/>
                    </a:lnTo>
                    <a:close/>
                  </a:path>
                </a:pathLst>
              </a:cu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Oval 69">
                <a:extLst>
                  <a:ext uri="{FF2B5EF4-FFF2-40B4-BE49-F238E27FC236}">
                    <a16:creationId xmlns:a16="http://schemas.microsoft.com/office/drawing/2014/main" id="{C62F0093-DE2C-76A8-9CC2-FD0B291A4FEB}"/>
                  </a:ext>
                </a:extLst>
              </p:cNvPr>
              <p:cNvSpPr/>
              <p:nvPr/>
            </p:nvSpPr>
            <p:spPr>
              <a:xfrm>
                <a:off x="5455920" y="6217920"/>
                <a:ext cx="640080" cy="640080"/>
              </a:xfrm>
              <a:prstGeom prst="ellips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1" name="TextBox 70">
              <a:extLst>
                <a:ext uri="{FF2B5EF4-FFF2-40B4-BE49-F238E27FC236}">
                  <a16:creationId xmlns:a16="http://schemas.microsoft.com/office/drawing/2014/main" id="{DDD2EB34-F7E6-047B-117D-0BCC20BE3825}"/>
                </a:ext>
              </a:extLst>
            </p:cNvPr>
            <p:cNvSpPr txBox="1"/>
            <p:nvPr/>
          </p:nvSpPr>
          <p:spPr>
            <a:xfrm>
              <a:off x="20619720" y="6962802"/>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07</a:t>
              </a:r>
            </a:p>
          </p:txBody>
        </p:sp>
        <p:sp>
          <p:nvSpPr>
            <p:cNvPr id="72" name="TextBox 71">
              <a:extLst>
                <a:ext uri="{FF2B5EF4-FFF2-40B4-BE49-F238E27FC236}">
                  <a16:creationId xmlns:a16="http://schemas.microsoft.com/office/drawing/2014/main" id="{84EE94E5-CF8A-7DF2-3D4C-63293E82E434}"/>
                </a:ext>
              </a:extLst>
            </p:cNvPr>
            <p:cNvSpPr txBox="1"/>
            <p:nvPr/>
          </p:nvSpPr>
          <p:spPr>
            <a:xfrm>
              <a:off x="19072860" y="7543429"/>
              <a:ext cx="4414520" cy="1754326"/>
            </a:xfrm>
            <a:prstGeom prst="rect">
              <a:avLst/>
            </a:prstGeom>
            <a:noFill/>
          </p:spPr>
          <p:txBody>
            <a:bodyPr wrap="square" rtlCol="0">
              <a:spAutoFit/>
            </a:bodyPr>
            <a:lstStyle/>
            <a:p>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To facilitate management and maintenance, the customer needs a secure solution for RDP/SSH connectivity to the VMs hosting his web application components without exposing them to the public internet.</a:t>
              </a:r>
            </a:p>
          </p:txBody>
        </p:sp>
      </p:grpSp>
      <p:grpSp>
        <p:nvGrpSpPr>
          <p:cNvPr id="96" name="Group 95">
            <a:extLst>
              <a:ext uri="{FF2B5EF4-FFF2-40B4-BE49-F238E27FC236}">
                <a16:creationId xmlns:a16="http://schemas.microsoft.com/office/drawing/2014/main" id="{00CFBD3A-5516-2705-5D9F-E115F3E28B13}"/>
              </a:ext>
            </a:extLst>
          </p:cNvPr>
          <p:cNvGrpSpPr/>
          <p:nvPr/>
        </p:nvGrpSpPr>
        <p:grpSpPr>
          <a:xfrm>
            <a:off x="-9582565" y="6637966"/>
            <a:ext cx="4541520" cy="2951480"/>
            <a:chOff x="-10012680" y="6755227"/>
            <a:chExt cx="4541520" cy="2951480"/>
          </a:xfrm>
        </p:grpSpPr>
        <p:grpSp>
          <p:nvGrpSpPr>
            <p:cNvPr id="73" name="Group 72">
              <a:extLst>
                <a:ext uri="{FF2B5EF4-FFF2-40B4-BE49-F238E27FC236}">
                  <a16:creationId xmlns:a16="http://schemas.microsoft.com/office/drawing/2014/main" id="{735EFF7E-E590-65A0-E51E-EA55D2FECA90}"/>
                </a:ext>
              </a:extLst>
            </p:cNvPr>
            <p:cNvGrpSpPr/>
            <p:nvPr/>
          </p:nvGrpSpPr>
          <p:grpSpPr>
            <a:xfrm>
              <a:off x="-10012680" y="6755227"/>
              <a:ext cx="4541520" cy="2951480"/>
              <a:chOff x="1234440" y="4059386"/>
              <a:chExt cx="4541520" cy="2951480"/>
            </a:xfrm>
          </p:grpSpPr>
          <p:sp>
            <p:nvSpPr>
              <p:cNvPr id="74" name="Oval 73">
                <a:extLst>
                  <a:ext uri="{FF2B5EF4-FFF2-40B4-BE49-F238E27FC236}">
                    <a16:creationId xmlns:a16="http://schemas.microsoft.com/office/drawing/2014/main" id="{564ACCA8-E245-0CEB-BD59-590E5F28971F}"/>
                  </a:ext>
                </a:extLst>
              </p:cNvPr>
              <p:cNvSpPr/>
              <p:nvPr/>
            </p:nvSpPr>
            <p:spPr>
              <a:xfrm>
                <a:off x="1397000" y="4059386"/>
                <a:ext cx="640080" cy="640080"/>
              </a:xfrm>
              <a:prstGeom prst="ellipse">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reeform: Shape 74">
                <a:extLst>
                  <a:ext uri="{FF2B5EF4-FFF2-40B4-BE49-F238E27FC236}">
                    <a16:creationId xmlns:a16="http://schemas.microsoft.com/office/drawing/2014/main" id="{81B8D5E4-3D92-B316-BD2A-936F6622AA9D}"/>
                  </a:ext>
                </a:extLst>
              </p:cNvPr>
              <p:cNvSpPr/>
              <p:nvPr/>
            </p:nvSpPr>
            <p:spPr>
              <a:xfrm>
                <a:off x="1234440" y="4379426"/>
                <a:ext cx="4541520" cy="2631440"/>
              </a:xfrm>
              <a:custGeom>
                <a:avLst/>
                <a:gdLst>
                  <a:gd name="connsiteX0" fmla="*/ 0 w 4541520"/>
                  <a:gd name="connsiteY0" fmla="*/ 0 h 2631440"/>
                  <a:gd name="connsiteX1" fmla="*/ 4541520 w 4541520"/>
                  <a:gd name="connsiteY1" fmla="*/ 0 h 2631440"/>
                  <a:gd name="connsiteX2" fmla="*/ 4541520 w 4541520"/>
                  <a:gd name="connsiteY2" fmla="*/ 1838494 h 2631440"/>
                  <a:gd name="connsiteX3" fmla="*/ 4221480 w 4541520"/>
                  <a:gd name="connsiteY3" fmla="*/ 2158534 h 2631440"/>
                  <a:gd name="connsiteX4" fmla="*/ 4541520 w 4541520"/>
                  <a:gd name="connsiteY4" fmla="*/ 2478574 h 2631440"/>
                  <a:gd name="connsiteX5" fmla="*/ 454152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1838494"/>
                    </a:lnTo>
                    <a:cubicBezTo>
                      <a:pt x="4364767" y="1838494"/>
                      <a:pt x="4221480" y="1981781"/>
                      <a:pt x="4221480" y="2158534"/>
                    </a:cubicBezTo>
                    <a:cubicBezTo>
                      <a:pt x="4221480" y="2335287"/>
                      <a:pt x="4364767" y="2478574"/>
                      <a:pt x="4541520" y="2478574"/>
                    </a:cubicBezTo>
                    <a:lnTo>
                      <a:pt x="4541520" y="2631440"/>
                    </a:lnTo>
                    <a:lnTo>
                      <a:pt x="0" y="2631440"/>
                    </a:lnTo>
                    <a:close/>
                  </a:path>
                </a:pathLst>
              </a:cu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76" name="TextBox 75">
              <a:extLst>
                <a:ext uri="{FF2B5EF4-FFF2-40B4-BE49-F238E27FC236}">
                  <a16:creationId xmlns:a16="http://schemas.microsoft.com/office/drawing/2014/main" id="{5F8F9E6F-C64A-1F7C-306C-AD932059067B}"/>
                </a:ext>
              </a:extLst>
            </p:cNvPr>
            <p:cNvSpPr txBox="1"/>
            <p:nvPr/>
          </p:nvSpPr>
          <p:spPr>
            <a:xfrm>
              <a:off x="-8245426" y="7295693"/>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08</a:t>
              </a:r>
            </a:p>
          </p:txBody>
        </p:sp>
        <p:sp>
          <p:nvSpPr>
            <p:cNvPr id="77" name="TextBox 76">
              <a:extLst>
                <a:ext uri="{FF2B5EF4-FFF2-40B4-BE49-F238E27FC236}">
                  <a16:creationId xmlns:a16="http://schemas.microsoft.com/office/drawing/2014/main" id="{A2081094-934A-E704-C22D-4EE1EA059B63}"/>
                </a:ext>
              </a:extLst>
            </p:cNvPr>
            <p:cNvSpPr txBox="1"/>
            <p:nvPr/>
          </p:nvSpPr>
          <p:spPr>
            <a:xfrm>
              <a:off x="-9901507" y="7876320"/>
              <a:ext cx="4330895" cy="1754326"/>
            </a:xfrm>
            <a:prstGeom prst="rect">
              <a:avLst/>
            </a:prstGeom>
            <a:noFill/>
          </p:spPr>
          <p:txBody>
            <a:bodyPr wrap="square" rtlCol="0">
              <a:spAutoFit/>
            </a:bodyPr>
            <a:lstStyle/>
            <a:p>
              <a:r>
                <a:rPr lang="en-US"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needs comprehensive monitoring and logging capabilities to collect and analyze logs and metrics from all components of his web app environment for effective monitoring and troubleshooting.</a:t>
              </a:r>
            </a:p>
          </p:txBody>
        </p:sp>
      </p:grpSp>
      <p:grpSp>
        <p:nvGrpSpPr>
          <p:cNvPr id="95" name="Group 94">
            <a:extLst>
              <a:ext uri="{FF2B5EF4-FFF2-40B4-BE49-F238E27FC236}">
                <a16:creationId xmlns:a16="http://schemas.microsoft.com/office/drawing/2014/main" id="{0E023D35-8254-11F9-77F2-F96E38107545}"/>
              </a:ext>
            </a:extLst>
          </p:cNvPr>
          <p:cNvGrpSpPr/>
          <p:nvPr/>
        </p:nvGrpSpPr>
        <p:grpSpPr>
          <a:xfrm>
            <a:off x="1292426" y="1475328"/>
            <a:ext cx="4861560" cy="2631440"/>
            <a:chOff x="-9826869" y="612688"/>
            <a:chExt cx="4861560" cy="2631440"/>
          </a:xfrm>
        </p:grpSpPr>
        <p:grpSp>
          <p:nvGrpSpPr>
            <p:cNvPr id="78" name="Group 77">
              <a:extLst>
                <a:ext uri="{FF2B5EF4-FFF2-40B4-BE49-F238E27FC236}">
                  <a16:creationId xmlns:a16="http://schemas.microsoft.com/office/drawing/2014/main" id="{F57B245D-A4DB-D878-CAC1-253E32525D92}"/>
                </a:ext>
              </a:extLst>
            </p:cNvPr>
            <p:cNvGrpSpPr/>
            <p:nvPr/>
          </p:nvGrpSpPr>
          <p:grpSpPr>
            <a:xfrm>
              <a:off x="-9826869" y="612688"/>
              <a:ext cx="4861560" cy="2631440"/>
              <a:chOff x="2153920" y="2845266"/>
              <a:chExt cx="4861560" cy="2631440"/>
            </a:xfrm>
            <a:solidFill>
              <a:schemeClr val="tx2">
                <a:lumMod val="90000"/>
                <a:lumOff val="10000"/>
              </a:schemeClr>
            </a:solidFill>
          </p:grpSpPr>
          <p:sp>
            <p:nvSpPr>
              <p:cNvPr id="79" name="Freeform: Shape 78">
                <a:extLst>
                  <a:ext uri="{FF2B5EF4-FFF2-40B4-BE49-F238E27FC236}">
                    <a16:creationId xmlns:a16="http://schemas.microsoft.com/office/drawing/2014/main" id="{75A4E2DF-C371-A3E9-F347-2C62F63EC2A6}"/>
                  </a:ext>
                </a:extLst>
              </p:cNvPr>
              <p:cNvSpPr/>
              <p:nvPr/>
            </p:nvSpPr>
            <p:spPr>
              <a:xfrm>
                <a:off x="2153920" y="2845266"/>
                <a:ext cx="4541520" cy="2631440"/>
              </a:xfrm>
              <a:custGeom>
                <a:avLst/>
                <a:gdLst>
                  <a:gd name="connsiteX0" fmla="*/ 0 w 4541520"/>
                  <a:gd name="connsiteY0" fmla="*/ 0 h 2631440"/>
                  <a:gd name="connsiteX1" fmla="*/ 4541520 w 4541520"/>
                  <a:gd name="connsiteY1" fmla="*/ 0 h 2631440"/>
                  <a:gd name="connsiteX2" fmla="*/ 4541520 w 4541520"/>
                  <a:gd name="connsiteY2" fmla="*/ 2631440 h 2631440"/>
                  <a:gd name="connsiteX3" fmla="*/ 797560 w 4541520"/>
                  <a:gd name="connsiteY3" fmla="*/ 2631440 h 2631440"/>
                  <a:gd name="connsiteX4" fmla="*/ 477520 w 4541520"/>
                  <a:gd name="connsiteY4" fmla="*/ 2311400 h 2631440"/>
                  <a:gd name="connsiteX5" fmla="*/ 15748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2631440"/>
                    </a:lnTo>
                    <a:lnTo>
                      <a:pt x="797560" y="2631440"/>
                    </a:lnTo>
                    <a:cubicBezTo>
                      <a:pt x="797560" y="2454687"/>
                      <a:pt x="654273" y="2311400"/>
                      <a:pt x="477520" y="2311400"/>
                    </a:cubicBezTo>
                    <a:cubicBezTo>
                      <a:pt x="300767" y="2311400"/>
                      <a:pt x="157480" y="2454687"/>
                      <a:pt x="157480" y="2631440"/>
                    </a:cubicBezTo>
                    <a:lnTo>
                      <a:pt x="0" y="2631440"/>
                    </a:lnTo>
                    <a:close/>
                  </a:path>
                </a:pathLst>
              </a:custGeom>
              <a:gr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0" name="Oval 79">
                <a:extLst>
                  <a:ext uri="{FF2B5EF4-FFF2-40B4-BE49-F238E27FC236}">
                    <a16:creationId xmlns:a16="http://schemas.microsoft.com/office/drawing/2014/main" id="{B5D5F361-02D6-267F-BD5A-88EF3C322C72}"/>
                  </a:ext>
                </a:extLst>
              </p:cNvPr>
              <p:cNvSpPr/>
              <p:nvPr/>
            </p:nvSpPr>
            <p:spPr>
              <a:xfrm>
                <a:off x="6375400" y="3033226"/>
                <a:ext cx="640080" cy="640080"/>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TextBox 80">
              <a:extLst>
                <a:ext uri="{FF2B5EF4-FFF2-40B4-BE49-F238E27FC236}">
                  <a16:creationId xmlns:a16="http://schemas.microsoft.com/office/drawing/2014/main" id="{2F4CEED8-52EF-9954-D26B-A1EAD255245B}"/>
                </a:ext>
              </a:extLst>
            </p:cNvPr>
            <p:cNvSpPr txBox="1"/>
            <p:nvPr/>
          </p:nvSpPr>
          <p:spPr>
            <a:xfrm>
              <a:off x="-8216509" y="720876"/>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09</a:t>
              </a:r>
            </a:p>
          </p:txBody>
        </p:sp>
        <p:sp>
          <p:nvSpPr>
            <p:cNvPr id="82" name="TextBox 81">
              <a:extLst>
                <a:ext uri="{FF2B5EF4-FFF2-40B4-BE49-F238E27FC236}">
                  <a16:creationId xmlns:a16="http://schemas.microsoft.com/office/drawing/2014/main" id="{47D9F698-33ED-0940-C4BD-8C09E994FA43}"/>
                </a:ext>
              </a:extLst>
            </p:cNvPr>
            <p:cNvSpPr txBox="1"/>
            <p:nvPr/>
          </p:nvSpPr>
          <p:spPr>
            <a:xfrm>
              <a:off x="-9763369" y="1301503"/>
              <a:ext cx="4414520" cy="1554272"/>
            </a:xfrm>
            <a:prstGeom prst="rect">
              <a:avLst/>
            </a:prstGeom>
            <a:noFill/>
          </p:spPr>
          <p:txBody>
            <a:bodyPr wrap="square" rtlCol="0">
              <a:spAutoFit/>
            </a:bodyPr>
            <a:lstStyle/>
            <a:p>
              <a:r>
                <a:rPr lang="en-US" sz="19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wants regular backups and quick recovery of the VMs hosting his web app components to protect against data loss and ensure business continuity.</a:t>
              </a:r>
            </a:p>
          </p:txBody>
        </p:sp>
      </p:grpSp>
      <p:grpSp>
        <p:nvGrpSpPr>
          <p:cNvPr id="103" name="Group 102">
            <a:extLst>
              <a:ext uri="{FF2B5EF4-FFF2-40B4-BE49-F238E27FC236}">
                <a16:creationId xmlns:a16="http://schemas.microsoft.com/office/drawing/2014/main" id="{94F60B53-A0FD-9488-8F2C-B214BB6831E4}"/>
              </a:ext>
            </a:extLst>
          </p:cNvPr>
          <p:cNvGrpSpPr/>
          <p:nvPr/>
        </p:nvGrpSpPr>
        <p:grpSpPr>
          <a:xfrm>
            <a:off x="5831032" y="1475601"/>
            <a:ext cx="4734560" cy="2951480"/>
            <a:chOff x="13273551" y="274629"/>
            <a:chExt cx="4734560" cy="2951480"/>
          </a:xfrm>
        </p:grpSpPr>
        <p:grpSp>
          <p:nvGrpSpPr>
            <p:cNvPr id="83" name="Group 82">
              <a:extLst>
                <a:ext uri="{FF2B5EF4-FFF2-40B4-BE49-F238E27FC236}">
                  <a16:creationId xmlns:a16="http://schemas.microsoft.com/office/drawing/2014/main" id="{B562000D-7F68-BDB2-C367-F30875308672}"/>
                </a:ext>
              </a:extLst>
            </p:cNvPr>
            <p:cNvGrpSpPr/>
            <p:nvPr/>
          </p:nvGrpSpPr>
          <p:grpSpPr>
            <a:xfrm>
              <a:off x="13273551" y="274629"/>
              <a:ext cx="4541520" cy="2951480"/>
              <a:chOff x="7172960" y="2459186"/>
              <a:chExt cx="4541520" cy="2951480"/>
            </a:xfrm>
          </p:grpSpPr>
          <p:sp>
            <p:nvSpPr>
              <p:cNvPr id="84" name="Freeform: Shape 83">
                <a:extLst>
                  <a:ext uri="{FF2B5EF4-FFF2-40B4-BE49-F238E27FC236}">
                    <a16:creationId xmlns:a16="http://schemas.microsoft.com/office/drawing/2014/main" id="{08CB9237-DED3-FBB5-F1E7-D0832F0EC584}"/>
                  </a:ext>
                </a:extLst>
              </p:cNvPr>
              <p:cNvSpPr/>
              <p:nvPr/>
            </p:nvSpPr>
            <p:spPr>
              <a:xfrm>
                <a:off x="7172960" y="2459186"/>
                <a:ext cx="4541520" cy="2631440"/>
              </a:xfrm>
              <a:custGeom>
                <a:avLst/>
                <a:gdLst>
                  <a:gd name="connsiteX0" fmla="*/ 0 w 4541520"/>
                  <a:gd name="connsiteY0" fmla="*/ 0 h 2631440"/>
                  <a:gd name="connsiteX1" fmla="*/ 4541520 w 4541520"/>
                  <a:gd name="connsiteY1" fmla="*/ 0 h 2631440"/>
                  <a:gd name="connsiteX2" fmla="*/ 4541520 w 4541520"/>
                  <a:gd name="connsiteY2" fmla="*/ 2631440 h 2631440"/>
                  <a:gd name="connsiteX3" fmla="*/ 0 w 4541520"/>
                  <a:gd name="connsiteY3" fmla="*/ 2631440 h 2631440"/>
                  <a:gd name="connsiteX4" fmla="*/ 0 w 4541520"/>
                  <a:gd name="connsiteY4" fmla="*/ 828040 h 2631440"/>
                  <a:gd name="connsiteX5" fmla="*/ 320040 w 4541520"/>
                  <a:gd name="connsiteY5" fmla="*/ 508000 h 2631440"/>
                  <a:gd name="connsiteX6" fmla="*/ 0 w 4541520"/>
                  <a:gd name="connsiteY6" fmla="*/ 18796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4541520" y="0"/>
                    </a:lnTo>
                    <a:lnTo>
                      <a:pt x="4541520" y="2631440"/>
                    </a:lnTo>
                    <a:lnTo>
                      <a:pt x="0" y="2631440"/>
                    </a:lnTo>
                    <a:lnTo>
                      <a:pt x="0" y="828040"/>
                    </a:lnTo>
                    <a:cubicBezTo>
                      <a:pt x="176753" y="828040"/>
                      <a:pt x="320040" y="684753"/>
                      <a:pt x="320040" y="508000"/>
                    </a:cubicBezTo>
                    <a:cubicBezTo>
                      <a:pt x="320040" y="331247"/>
                      <a:pt x="176753" y="187960"/>
                      <a:pt x="0" y="187960"/>
                    </a:cubicBezTo>
                    <a:close/>
                  </a:path>
                </a:pathLst>
              </a:cu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Oval 84">
                <a:extLst>
                  <a:ext uri="{FF2B5EF4-FFF2-40B4-BE49-F238E27FC236}">
                    <a16:creationId xmlns:a16="http://schemas.microsoft.com/office/drawing/2014/main" id="{02BABB4D-0B2D-40D3-662C-1EB8900D94D3}"/>
                  </a:ext>
                </a:extLst>
              </p:cNvPr>
              <p:cNvSpPr/>
              <p:nvPr/>
            </p:nvSpPr>
            <p:spPr>
              <a:xfrm>
                <a:off x="10957560" y="4770586"/>
                <a:ext cx="640080" cy="640080"/>
              </a:xfrm>
              <a:prstGeom prst="ellipse">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6" name="TextBox 85">
              <a:extLst>
                <a:ext uri="{FF2B5EF4-FFF2-40B4-BE49-F238E27FC236}">
                  <a16:creationId xmlns:a16="http://schemas.microsoft.com/office/drawing/2014/main" id="{B36345F5-7589-BFD0-7CAF-5805449AC7EA}"/>
                </a:ext>
              </a:extLst>
            </p:cNvPr>
            <p:cNvSpPr txBox="1"/>
            <p:nvPr/>
          </p:nvSpPr>
          <p:spPr>
            <a:xfrm>
              <a:off x="15140451" y="349097"/>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10</a:t>
              </a:r>
            </a:p>
          </p:txBody>
        </p:sp>
        <p:sp>
          <p:nvSpPr>
            <p:cNvPr id="87" name="TextBox 86">
              <a:extLst>
                <a:ext uri="{FF2B5EF4-FFF2-40B4-BE49-F238E27FC236}">
                  <a16:creationId xmlns:a16="http://schemas.microsoft.com/office/drawing/2014/main" id="{6A5DD5FC-DF3D-FBA7-5CCD-AB9AF6E051F5}"/>
                </a:ext>
              </a:extLst>
            </p:cNvPr>
            <p:cNvSpPr txBox="1"/>
            <p:nvPr/>
          </p:nvSpPr>
          <p:spPr>
            <a:xfrm>
              <a:off x="13593591" y="929724"/>
              <a:ext cx="4414520" cy="1631216"/>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requires a secure solution for his virtual machines to access a shared storage for storing application data without exposing it to the public internet.</a:t>
              </a:r>
            </a:p>
          </p:txBody>
        </p:sp>
      </p:grpSp>
      <p:grpSp>
        <p:nvGrpSpPr>
          <p:cNvPr id="98" name="Group 97">
            <a:extLst>
              <a:ext uri="{FF2B5EF4-FFF2-40B4-BE49-F238E27FC236}">
                <a16:creationId xmlns:a16="http://schemas.microsoft.com/office/drawing/2014/main" id="{5CE239A1-5B3E-1A47-5768-FC68C457137B}"/>
              </a:ext>
            </a:extLst>
          </p:cNvPr>
          <p:cNvGrpSpPr/>
          <p:nvPr/>
        </p:nvGrpSpPr>
        <p:grpSpPr>
          <a:xfrm>
            <a:off x="5510357" y="4106460"/>
            <a:ext cx="4958080" cy="2674060"/>
            <a:chOff x="8222664" y="8843421"/>
            <a:chExt cx="4958080" cy="2674060"/>
          </a:xfrm>
        </p:grpSpPr>
        <p:grpSp>
          <p:nvGrpSpPr>
            <p:cNvPr id="88" name="Group 87">
              <a:extLst>
                <a:ext uri="{FF2B5EF4-FFF2-40B4-BE49-F238E27FC236}">
                  <a16:creationId xmlns:a16="http://schemas.microsoft.com/office/drawing/2014/main" id="{6BF58287-69E4-B265-99BF-FC34209E5898}"/>
                </a:ext>
              </a:extLst>
            </p:cNvPr>
            <p:cNvGrpSpPr/>
            <p:nvPr/>
          </p:nvGrpSpPr>
          <p:grpSpPr>
            <a:xfrm>
              <a:off x="8222664" y="8843421"/>
              <a:ext cx="4861560" cy="2631440"/>
              <a:chOff x="5455920" y="4379426"/>
              <a:chExt cx="4861560" cy="2631440"/>
            </a:xfrm>
          </p:grpSpPr>
          <p:sp>
            <p:nvSpPr>
              <p:cNvPr id="89" name="Freeform: Shape 88">
                <a:extLst>
                  <a:ext uri="{FF2B5EF4-FFF2-40B4-BE49-F238E27FC236}">
                    <a16:creationId xmlns:a16="http://schemas.microsoft.com/office/drawing/2014/main" id="{D79FDD68-BBAB-57B0-4BAB-F81B22DF1976}"/>
                  </a:ext>
                </a:extLst>
              </p:cNvPr>
              <p:cNvSpPr/>
              <p:nvPr/>
            </p:nvSpPr>
            <p:spPr>
              <a:xfrm>
                <a:off x="5775960" y="4379426"/>
                <a:ext cx="4541520" cy="2631440"/>
              </a:xfrm>
              <a:custGeom>
                <a:avLst/>
                <a:gdLst>
                  <a:gd name="connsiteX0" fmla="*/ 0 w 4541520"/>
                  <a:gd name="connsiteY0" fmla="*/ 0 h 2631440"/>
                  <a:gd name="connsiteX1" fmla="*/ 3784600 w 4541520"/>
                  <a:gd name="connsiteY1" fmla="*/ 0 h 2631440"/>
                  <a:gd name="connsiteX2" fmla="*/ 4104640 w 4541520"/>
                  <a:gd name="connsiteY2" fmla="*/ 320040 h 2631440"/>
                  <a:gd name="connsiteX3" fmla="*/ 4424680 w 4541520"/>
                  <a:gd name="connsiteY3" fmla="*/ 0 h 2631440"/>
                  <a:gd name="connsiteX4" fmla="*/ 4541520 w 4541520"/>
                  <a:gd name="connsiteY4" fmla="*/ 0 h 2631440"/>
                  <a:gd name="connsiteX5" fmla="*/ 4541520 w 4541520"/>
                  <a:gd name="connsiteY5" fmla="*/ 2631440 h 2631440"/>
                  <a:gd name="connsiteX6" fmla="*/ 0 w 4541520"/>
                  <a:gd name="connsiteY6" fmla="*/ 2631440 h 263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41520" h="2631440">
                    <a:moveTo>
                      <a:pt x="0" y="0"/>
                    </a:moveTo>
                    <a:lnTo>
                      <a:pt x="3784600" y="0"/>
                    </a:lnTo>
                    <a:cubicBezTo>
                      <a:pt x="3784600" y="176753"/>
                      <a:pt x="3927887" y="320040"/>
                      <a:pt x="4104640" y="320040"/>
                    </a:cubicBezTo>
                    <a:cubicBezTo>
                      <a:pt x="4281393" y="320040"/>
                      <a:pt x="4424680" y="176753"/>
                      <a:pt x="4424680" y="0"/>
                    </a:cubicBezTo>
                    <a:lnTo>
                      <a:pt x="4541520" y="0"/>
                    </a:lnTo>
                    <a:lnTo>
                      <a:pt x="4541520" y="2631440"/>
                    </a:lnTo>
                    <a:lnTo>
                      <a:pt x="0" y="2631440"/>
                    </a:lnTo>
                    <a:close/>
                  </a:path>
                </a:pathLst>
              </a:cu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0" name="Oval 89">
                <a:extLst>
                  <a:ext uri="{FF2B5EF4-FFF2-40B4-BE49-F238E27FC236}">
                    <a16:creationId xmlns:a16="http://schemas.microsoft.com/office/drawing/2014/main" id="{F8AA6471-30D0-1EF1-E56B-EA3C74A4D35B}"/>
                  </a:ext>
                </a:extLst>
              </p:cNvPr>
              <p:cNvSpPr/>
              <p:nvPr/>
            </p:nvSpPr>
            <p:spPr>
              <a:xfrm>
                <a:off x="5455920" y="6217920"/>
                <a:ext cx="640080" cy="640080"/>
              </a:xfrm>
              <a:prstGeom prst="ellipse">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1" name="TextBox 90">
              <a:extLst>
                <a:ext uri="{FF2B5EF4-FFF2-40B4-BE49-F238E27FC236}">
                  <a16:creationId xmlns:a16="http://schemas.microsoft.com/office/drawing/2014/main" id="{90E0E795-19E4-B306-6A9D-E7713AFE1565}"/>
                </a:ext>
              </a:extLst>
            </p:cNvPr>
            <p:cNvSpPr txBox="1"/>
            <p:nvPr/>
          </p:nvSpPr>
          <p:spPr>
            <a:xfrm>
              <a:off x="10313084" y="9097889"/>
              <a:ext cx="1000760" cy="523220"/>
            </a:xfrm>
            <a:prstGeom prst="rect">
              <a:avLst/>
            </a:prstGeom>
            <a:noFill/>
          </p:spPr>
          <p:txBody>
            <a:bodyPr wrap="square" rtlCol="0">
              <a:spAutoFit/>
            </a:bodyPr>
            <a:lstStyle/>
            <a:p>
              <a:pPr algn="ctr"/>
              <a:r>
                <a:rPr lang="en-US" sz="28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11</a:t>
              </a:r>
            </a:p>
          </p:txBody>
        </p:sp>
        <p:sp>
          <p:nvSpPr>
            <p:cNvPr id="92" name="TextBox 91">
              <a:extLst>
                <a:ext uri="{FF2B5EF4-FFF2-40B4-BE49-F238E27FC236}">
                  <a16:creationId xmlns:a16="http://schemas.microsoft.com/office/drawing/2014/main" id="{73AA4780-5B29-CF69-01EC-F273C4372B58}"/>
                </a:ext>
              </a:extLst>
            </p:cNvPr>
            <p:cNvSpPr txBox="1"/>
            <p:nvPr/>
          </p:nvSpPr>
          <p:spPr>
            <a:xfrm>
              <a:off x="8766224" y="9578489"/>
              <a:ext cx="4414520" cy="1938992"/>
            </a:xfrm>
            <a:prstGeom prst="rect">
              <a:avLst/>
            </a:prstGeom>
            <a:noFill/>
          </p:spPr>
          <p:txBody>
            <a:bodyPr wrap="square" rtlCol="0">
              <a:spAutoFit/>
            </a:bodyPr>
            <a:lstStyle/>
            <a:p>
              <a:r>
                <a:rPr lang="en-US" sz="2000" dirty="0">
                  <a:solidFill>
                    <a:schemeClr val="bg1"/>
                  </a:solidFill>
                  <a:latin typeface="ADLaM Display" panose="02010000000000000000" pitchFamily="2" charset="0"/>
                  <a:ea typeface="ADLaM Display" panose="02010000000000000000" pitchFamily="2" charset="0"/>
                  <a:cs typeface="ADLaM Display" panose="02010000000000000000" pitchFamily="2" charset="0"/>
                </a:rPr>
                <a:t>The customer wants a secure way to connect his on-premises users to our Azure infrastructure, ensuring seamless and secure access to his web application and resources hosted in the cloud.</a:t>
              </a:r>
            </a:p>
          </p:txBody>
        </p:sp>
      </p:grpSp>
    </p:spTree>
    <p:extLst>
      <p:ext uri="{BB962C8B-B14F-4D97-AF65-F5344CB8AC3E}">
        <p14:creationId xmlns:p14="http://schemas.microsoft.com/office/powerpoint/2010/main" val="1572230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FC7931-684F-E661-DE7F-D247C6551778}"/>
              </a:ext>
            </a:extLst>
          </p:cNvPr>
          <p:cNvSpPr txBox="1"/>
          <p:nvPr/>
        </p:nvSpPr>
        <p:spPr>
          <a:xfrm>
            <a:off x="0" y="233680"/>
            <a:ext cx="12192000" cy="646331"/>
          </a:xfrm>
          <a:prstGeom prst="rect">
            <a:avLst/>
          </a:prstGeom>
          <a:solidFill>
            <a:schemeClr val="tx2">
              <a:lumMod val="50000"/>
              <a:lumOff val="50000"/>
            </a:schemeClr>
          </a:solidFill>
          <a:effectLst>
            <a:outerShdw blurRad="50800" dist="38100" dir="5400000" algn="t" rotWithShape="0">
              <a:prstClr val="black">
                <a:alpha val="40000"/>
              </a:prstClr>
            </a:outerShdw>
          </a:effectLst>
        </p:spPr>
        <p:txBody>
          <a:bodyPr wrap="square" rtlCol="0">
            <a:spAutoFit/>
          </a:bodyPr>
          <a:lstStyle/>
          <a:p>
            <a:pPr algn="ctr"/>
            <a:r>
              <a:rPr lang="en-US" sz="360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The Final Architecture</a:t>
            </a:r>
            <a:endParaRPr lang="en-US" sz="3600" dirty="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endParaRPr>
          </a:p>
        </p:txBody>
      </p:sp>
      <p:pic>
        <p:nvPicPr>
          <p:cNvPr id="6" name="Picture 5" descr="A diagram of a computer network&#10;&#10;Description automatically generated with medium confidence">
            <a:extLst>
              <a:ext uri="{FF2B5EF4-FFF2-40B4-BE49-F238E27FC236}">
                <a16:creationId xmlns:a16="http://schemas.microsoft.com/office/drawing/2014/main" id="{1A469882-5492-3226-745E-4012BA049CE3}"/>
              </a:ext>
            </a:extLst>
          </p:cNvPr>
          <p:cNvPicPr>
            <a:picLocks noChangeAspect="1"/>
          </p:cNvPicPr>
          <p:nvPr/>
        </p:nvPicPr>
        <p:blipFill>
          <a:blip r:embed="rId2">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tretch>
            <a:fillRect/>
          </a:stretch>
        </p:blipFill>
        <p:spPr>
          <a:xfrm>
            <a:off x="159953" y="1379741"/>
            <a:ext cx="11872094" cy="4458459"/>
          </a:xfrm>
          <a:prstGeom prst="rect">
            <a:avLst/>
          </a:prstGeom>
        </p:spPr>
      </p:pic>
      <p:pic>
        <p:nvPicPr>
          <p:cNvPr id="5" name="Graphic 4" descr="Question Mark with solid fill">
            <a:extLst>
              <a:ext uri="{FF2B5EF4-FFF2-40B4-BE49-F238E27FC236}">
                <a16:creationId xmlns:a16="http://schemas.microsoft.com/office/drawing/2014/main" id="{8178006C-10AB-112E-9068-F9A3E01798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27842">
            <a:off x="10451690" y="5066069"/>
            <a:ext cx="1715729" cy="1715729"/>
          </a:xfrm>
          <a:prstGeom prst="rect">
            <a:avLst/>
          </a:prstGeom>
        </p:spPr>
      </p:pic>
      <p:pic>
        <p:nvPicPr>
          <p:cNvPr id="7" name="Graphic 6" descr="Question Mark with solid fill">
            <a:extLst>
              <a:ext uri="{FF2B5EF4-FFF2-40B4-BE49-F238E27FC236}">
                <a16:creationId xmlns:a16="http://schemas.microsoft.com/office/drawing/2014/main" id="{E2C8F48D-D889-5965-F89D-3E3698362E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772158" flipH="1">
            <a:off x="-101823" y="888828"/>
            <a:ext cx="1030507" cy="1030507"/>
          </a:xfrm>
          <a:prstGeom prst="rect">
            <a:avLst/>
          </a:prstGeom>
        </p:spPr>
      </p:pic>
    </p:spTree>
    <p:extLst>
      <p:ext uri="{BB962C8B-B14F-4D97-AF65-F5344CB8AC3E}">
        <p14:creationId xmlns:p14="http://schemas.microsoft.com/office/powerpoint/2010/main" val="2592752552"/>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descr="Dance steps with solid fill">
            <a:extLst>
              <a:ext uri="{FF2B5EF4-FFF2-40B4-BE49-F238E27FC236}">
                <a16:creationId xmlns:a16="http://schemas.microsoft.com/office/drawing/2014/main" id="{59656727-B53C-B066-EFFD-C9AC9A9F5A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2440" y="182880"/>
            <a:ext cx="6167120" cy="6167120"/>
          </a:xfrm>
          <a:prstGeom prst="rect">
            <a:avLst/>
          </a:prstGeom>
        </p:spPr>
      </p:pic>
      <p:sp>
        <p:nvSpPr>
          <p:cNvPr id="4" name="TextBox 3">
            <a:extLst>
              <a:ext uri="{FF2B5EF4-FFF2-40B4-BE49-F238E27FC236}">
                <a16:creationId xmlns:a16="http://schemas.microsoft.com/office/drawing/2014/main" id="{6FFC7931-684F-E661-DE7F-D247C6551778}"/>
              </a:ext>
            </a:extLst>
          </p:cNvPr>
          <p:cNvSpPr txBox="1"/>
          <p:nvPr/>
        </p:nvSpPr>
        <p:spPr>
          <a:xfrm>
            <a:off x="0" y="2875002"/>
            <a:ext cx="12192000" cy="1107996"/>
          </a:xfrm>
          <a:prstGeom prst="rect">
            <a:avLst/>
          </a:prstGeom>
          <a:solidFill>
            <a:schemeClr val="tx2">
              <a:lumMod val="50000"/>
              <a:lumOff val="50000"/>
            </a:schemeClr>
          </a:solidFill>
          <a:effectLst>
            <a:outerShdw blurRad="50800" dist="38100" dir="5400000" algn="t" rotWithShape="0">
              <a:prstClr val="black">
                <a:alpha val="40000"/>
              </a:prstClr>
            </a:outerShdw>
          </a:effectLst>
        </p:spPr>
        <p:txBody>
          <a:bodyPr wrap="square" rtlCol="0">
            <a:spAutoFit/>
          </a:bodyPr>
          <a:lstStyle/>
          <a:p>
            <a:pPr algn="ctr"/>
            <a:r>
              <a:rPr lang="en-US" sz="6600" dirty="0">
                <a:solidFill>
                  <a:schemeClr val="bg1"/>
                </a:solidFill>
                <a:effectLst>
                  <a:outerShdw blurRad="38100" dist="38100" dir="2700000" algn="tl">
                    <a:srgbClr val="000000">
                      <a:alpha val="43137"/>
                    </a:srgbClr>
                  </a:outerShdw>
                </a:effectLst>
                <a:latin typeface="ADLaM Display" panose="02010000000000000000" pitchFamily="2" charset="0"/>
                <a:ea typeface="ADLaM Display" panose="02010000000000000000" pitchFamily="2" charset="0"/>
                <a:cs typeface="ADLaM Display" panose="02010000000000000000" pitchFamily="2" charset="0"/>
              </a:rPr>
              <a:t>Let’s take it step by step</a:t>
            </a:r>
          </a:p>
        </p:txBody>
      </p:sp>
      <p:grpSp>
        <p:nvGrpSpPr>
          <p:cNvPr id="5" name="Group 4">
            <a:extLst>
              <a:ext uri="{FF2B5EF4-FFF2-40B4-BE49-F238E27FC236}">
                <a16:creationId xmlns:a16="http://schemas.microsoft.com/office/drawing/2014/main" id="{DD339465-58FF-4E9A-403C-317EE45A3D0A}"/>
              </a:ext>
            </a:extLst>
          </p:cNvPr>
          <p:cNvGrpSpPr/>
          <p:nvPr/>
        </p:nvGrpSpPr>
        <p:grpSpPr>
          <a:xfrm>
            <a:off x="9419711" y="4941832"/>
            <a:ext cx="4828129" cy="2435892"/>
            <a:chOff x="9847974" y="4930257"/>
            <a:chExt cx="4828129" cy="2435892"/>
          </a:xfrm>
          <a:solidFill>
            <a:schemeClr val="tx2">
              <a:lumMod val="75000"/>
              <a:lumOff val="25000"/>
            </a:schemeClr>
          </a:solidFill>
        </p:grpSpPr>
        <p:sp>
          <p:nvSpPr>
            <p:cNvPr id="7" name="Rectangle: Rounded Corners 6">
              <a:extLst>
                <a:ext uri="{FF2B5EF4-FFF2-40B4-BE49-F238E27FC236}">
                  <a16:creationId xmlns:a16="http://schemas.microsoft.com/office/drawing/2014/main" id="{BC8D1BA1-E097-7358-9FCA-813FA44A6886}"/>
                </a:ext>
              </a:extLst>
            </p:cNvPr>
            <p:cNvSpPr/>
            <p:nvPr/>
          </p:nvSpPr>
          <p:spPr>
            <a:xfrm rot="2913079">
              <a:off x="11135499" y="4074289"/>
              <a:ext cx="1076446" cy="28936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6553D3B-FADE-C883-32B0-B156A3DE7D5C}"/>
                </a:ext>
              </a:extLst>
            </p:cNvPr>
            <p:cNvSpPr/>
            <p:nvPr/>
          </p:nvSpPr>
          <p:spPr>
            <a:xfrm rot="2913079">
              <a:off x="13045791" y="397704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5F55B38-3D53-6D03-513A-02DBFD050E9A}"/>
                </a:ext>
              </a:extLst>
            </p:cNvPr>
            <p:cNvSpPr/>
            <p:nvPr/>
          </p:nvSpPr>
          <p:spPr>
            <a:xfrm rot="2913079">
              <a:off x="11079755" y="5735836"/>
              <a:ext cx="677102" cy="2583523"/>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9D57F6F-91ED-0DFA-7F55-8ECC46221C78}"/>
                </a:ext>
              </a:extLst>
            </p:cNvPr>
            <p:cNvSpPr/>
            <p:nvPr/>
          </p:nvSpPr>
          <p:spPr>
            <a:xfrm rot="2913079">
              <a:off x="9925886" y="6366988"/>
              <a:ext cx="593148" cy="748971"/>
            </a:xfrm>
            <a:prstGeom prst="roundRect">
              <a:avLst>
                <a:gd name="adj" fmla="val 50000"/>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600725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1775</TotalTime>
  <Words>2600</Words>
  <Application>Microsoft Office PowerPoint</Application>
  <PresentationFormat>Widescreen</PresentationFormat>
  <Paragraphs>271</Paragraphs>
  <Slides>40</Slides>
  <Notes>3</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مهند احمد ابراهيم السيد عبد النبى</dc:creator>
  <cp:lastModifiedBy>Mohamed Waly</cp:lastModifiedBy>
  <cp:revision>330</cp:revision>
  <dcterms:created xsi:type="dcterms:W3CDTF">2024-07-02T09:20:26Z</dcterms:created>
  <dcterms:modified xsi:type="dcterms:W3CDTF">2024-11-25T06:12:35Z</dcterms:modified>
</cp:coreProperties>
</file>